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sldIdLst>
    <p:sldId id="1524" r:id="rId5"/>
    <p:sldId id="1542" r:id="rId6"/>
    <p:sldId id="1544" r:id="rId7"/>
    <p:sldId id="1528" r:id="rId8"/>
    <p:sldId id="1532" r:id="rId9"/>
    <p:sldId id="274" r:id="rId10"/>
    <p:sldId id="2134805405" r:id="rId11"/>
    <p:sldId id="2134805406" r:id="rId12"/>
    <p:sldId id="2134805407" r:id="rId13"/>
    <p:sldId id="1529" r:id="rId14"/>
    <p:sldId id="1530" r:id="rId15"/>
    <p:sldId id="1533" r:id="rId16"/>
    <p:sldId id="1536" r:id="rId17"/>
    <p:sldId id="1537" r:id="rId18"/>
    <p:sldId id="1540" r:id="rId19"/>
    <p:sldId id="2134805408" r:id="rId20"/>
    <p:sldId id="15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73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ese, Michele" initials="PM" lastIdx="2" clrIdx="0">
    <p:extLst>
      <p:ext uri="{19B8F6BF-5375-455C-9EA6-DF929625EA0E}">
        <p15:presenceInfo xmlns:p15="http://schemas.microsoft.com/office/powerpoint/2012/main" userId="S::polesemi@northeastern.edu::1f75c237-d4ca-4918-a0a2-b685a19386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9AD"/>
    <a:srgbClr val="FFE79B"/>
    <a:srgbClr val="BDE3FF"/>
    <a:srgbClr val="F9F8FB"/>
    <a:srgbClr val="42967E"/>
    <a:srgbClr val="56CDAE"/>
    <a:srgbClr val="95D396"/>
    <a:srgbClr val="EDEDED"/>
    <a:srgbClr val="D3EB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78095" autoAdjust="0"/>
  </p:normalViewPr>
  <p:slideViewPr>
    <p:cSldViewPr snapToGrid="0">
      <p:cViewPr varScale="1">
        <p:scale>
          <a:sx n="86" d="100"/>
          <a:sy n="86" d="100"/>
        </p:scale>
        <p:origin x="1518" y="90"/>
      </p:cViewPr>
      <p:guideLst>
        <p:guide orient="horz" pos="187"/>
        <p:guide pos="73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E043C1-3DDF-484A-ACE5-B48DDD152A24}"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90696-B9A8-D448-B362-DD9324CE9C2B}" type="slidenum">
              <a:rPr lang="en-US" smtClean="0"/>
              <a:t>‹#›</a:t>
            </a:fld>
            <a:endParaRPr lang="en-US"/>
          </a:p>
        </p:txBody>
      </p:sp>
    </p:spTree>
    <p:extLst>
      <p:ext uri="{BB962C8B-B14F-4D97-AF65-F5344CB8AC3E}">
        <p14:creationId xmlns:p14="http://schemas.microsoft.com/office/powerpoint/2010/main" val="116757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90696-B9A8-D448-B362-DD9324CE9C2B}" type="slidenum">
              <a:rPr lang="en-US" smtClean="0"/>
              <a:t>1</a:t>
            </a:fld>
            <a:endParaRPr lang="en-US"/>
          </a:p>
        </p:txBody>
      </p:sp>
    </p:spTree>
    <p:extLst>
      <p:ext uri="{BB962C8B-B14F-4D97-AF65-F5344CB8AC3E}">
        <p14:creationId xmlns:p14="http://schemas.microsoft.com/office/powerpoint/2010/main" val="27729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filling initially assigns all users 3 RB, then iteratively assigns 3 more RBs to each user with need until all RBs are exhausted. A user that needs RB should always get some.</a:t>
            </a:r>
          </a:p>
          <a:p>
            <a:r>
              <a:rPr lang="en-US" dirty="0"/>
              <a:t>Proportionally fair calculates each users needed RB and divides that users’ need over the sum of all users. It then rounds to the nearest integer, mod3 and assigns that number of RBs to each user. This means a user could have demand for RB, but get none.</a:t>
            </a:r>
          </a:p>
          <a:p>
            <a:endParaRPr lang="en-US" dirty="0"/>
          </a:p>
          <a:p>
            <a:r>
              <a:rPr lang="en-US" dirty="0"/>
              <a:t>RB allocation out of 50 RBs per time slot.</a:t>
            </a:r>
          </a:p>
          <a:p>
            <a:endParaRPr lang="en-US" dirty="0"/>
          </a:p>
          <a:p>
            <a:r>
              <a:rPr lang="en-US" dirty="0"/>
              <a:t>Power: Medium is 20dB gain, high is 60dB gain</a:t>
            </a:r>
          </a:p>
          <a:p>
            <a:endParaRPr lang="en-US" dirty="0"/>
          </a:p>
          <a:p>
            <a:r>
              <a:rPr lang="en-US" dirty="0"/>
              <a:t>MCS: [0] default adaptative modulation, [1] QPSK, [2] 16 QAM, [3] 64QAM – in all cases the coding scheme still uses the default adaptive mechanism </a:t>
            </a:r>
          </a:p>
        </p:txBody>
      </p:sp>
      <p:sp>
        <p:nvSpPr>
          <p:cNvPr id="4" name="Slide Number Placeholder 3"/>
          <p:cNvSpPr>
            <a:spLocks noGrp="1"/>
          </p:cNvSpPr>
          <p:nvPr>
            <p:ph type="sldNum" sz="quarter" idx="5"/>
          </p:nvPr>
        </p:nvSpPr>
        <p:spPr/>
        <p:txBody>
          <a:bodyPr/>
          <a:lstStyle/>
          <a:p>
            <a:fld id="{2E690696-B9A8-D448-B362-DD9324CE9C2B}" type="slidenum">
              <a:rPr lang="en-US" smtClean="0"/>
              <a:t>11</a:t>
            </a:fld>
            <a:endParaRPr lang="en-US"/>
          </a:p>
        </p:txBody>
      </p:sp>
    </p:spTree>
    <p:extLst>
      <p:ext uri="{BB962C8B-B14F-4D97-AF65-F5344CB8AC3E}">
        <p14:creationId xmlns:p14="http://schemas.microsoft.com/office/powerpoint/2010/main" val="11447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trace we start with MMTC traffic. You can see our classifier is achieving above 90% accuracy. You can also observe the very bursty nature of the traffic.</a:t>
            </a:r>
          </a:p>
          <a:p>
            <a:endParaRPr lang="en-US" dirty="0"/>
          </a:p>
          <a:p>
            <a:r>
              <a:rPr lang="en-US" dirty="0"/>
              <a:t>After some time, the traffic switches to URLLC. Within 4 seconds, IMPACT correctly updates the classification to URLLC. </a:t>
            </a:r>
          </a:p>
          <a:p>
            <a:endParaRPr lang="en-US" dirty="0"/>
          </a:p>
          <a:p>
            <a:r>
              <a:rPr lang="en-US" dirty="0"/>
              <a:t>You can observe the increase in MCS, PRBs and throughput.</a:t>
            </a:r>
          </a:p>
        </p:txBody>
      </p:sp>
      <p:sp>
        <p:nvSpPr>
          <p:cNvPr id="4" name="Slide Number Placeholder 3"/>
          <p:cNvSpPr>
            <a:spLocks noGrp="1"/>
          </p:cNvSpPr>
          <p:nvPr>
            <p:ph type="sldNum" sz="quarter" idx="5"/>
          </p:nvPr>
        </p:nvSpPr>
        <p:spPr/>
        <p:txBody>
          <a:bodyPr/>
          <a:lstStyle/>
          <a:p>
            <a:fld id="{2E690696-B9A8-D448-B362-DD9324CE9C2B}" type="slidenum">
              <a:rPr lang="en-US" smtClean="0"/>
              <a:t>12</a:t>
            </a:fld>
            <a:endParaRPr lang="en-US"/>
          </a:p>
        </p:txBody>
      </p:sp>
    </p:spTree>
    <p:extLst>
      <p:ext uri="{BB962C8B-B14F-4D97-AF65-F5344CB8AC3E}">
        <p14:creationId xmlns:p14="http://schemas.microsoft.com/office/powerpoint/2010/main" val="426003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trace, we start with URLLC traffic. After some time we switch to MMTC. </a:t>
            </a:r>
          </a:p>
          <a:p>
            <a:endParaRPr lang="en-US" dirty="0"/>
          </a:p>
          <a:p>
            <a:r>
              <a:rPr lang="en-US" dirty="0"/>
              <a:t>The classifier detects this transition even faster, and maintains accuracy above 95% the entire time. </a:t>
            </a:r>
          </a:p>
        </p:txBody>
      </p:sp>
      <p:sp>
        <p:nvSpPr>
          <p:cNvPr id="4" name="Slide Number Placeholder 3"/>
          <p:cNvSpPr>
            <a:spLocks noGrp="1"/>
          </p:cNvSpPr>
          <p:nvPr>
            <p:ph type="sldNum" sz="quarter" idx="5"/>
          </p:nvPr>
        </p:nvSpPr>
        <p:spPr/>
        <p:txBody>
          <a:bodyPr/>
          <a:lstStyle/>
          <a:p>
            <a:fld id="{2E690696-B9A8-D448-B362-DD9324CE9C2B}" type="slidenum">
              <a:rPr lang="en-US" smtClean="0"/>
              <a:t>13</a:t>
            </a:fld>
            <a:endParaRPr lang="en-US"/>
          </a:p>
        </p:txBody>
      </p:sp>
    </p:spTree>
    <p:extLst>
      <p:ext uri="{BB962C8B-B14F-4D97-AF65-F5344CB8AC3E}">
        <p14:creationId xmlns:p14="http://schemas.microsoft.com/office/powerpoint/2010/main" val="200012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presence of interference on the URLLC slice, IMPACT increases the number of resource blocks assigned, increases the power, and decreases the MCS – effectively maintaining the same service level despite the interference.</a:t>
            </a:r>
          </a:p>
        </p:txBody>
      </p:sp>
      <p:sp>
        <p:nvSpPr>
          <p:cNvPr id="4" name="Slide Number Placeholder 3"/>
          <p:cNvSpPr>
            <a:spLocks noGrp="1"/>
          </p:cNvSpPr>
          <p:nvPr>
            <p:ph type="sldNum" sz="quarter" idx="5"/>
          </p:nvPr>
        </p:nvSpPr>
        <p:spPr/>
        <p:txBody>
          <a:bodyPr/>
          <a:lstStyle/>
          <a:p>
            <a:fld id="{2E690696-B9A8-D448-B362-DD9324CE9C2B}" type="slidenum">
              <a:rPr lang="en-US" smtClean="0"/>
              <a:t>14</a:t>
            </a:fld>
            <a:endParaRPr lang="en-US"/>
          </a:p>
        </p:txBody>
      </p:sp>
    </p:spTree>
    <p:extLst>
      <p:ext uri="{BB962C8B-B14F-4D97-AF65-F5344CB8AC3E}">
        <p14:creationId xmlns:p14="http://schemas.microsoft.com/office/powerpoint/2010/main" val="82220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URLLC traffic experiences interference, IMPACT uses LOWER MCS and MORE PRBs to provide similar throughput and 9 times lower average queue length than the baseline configuration. When there is NO interference, IMPACT reduces transmission gain by 40dB using 7 times less power during the test scenario than the baseline.</a:t>
            </a:r>
          </a:p>
          <a:p>
            <a:endParaRPr lang="en-US" dirty="0"/>
          </a:p>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15</a:t>
            </a:fld>
            <a:endParaRPr lang="en-US"/>
          </a:p>
        </p:txBody>
      </p:sp>
    </p:spTree>
    <p:extLst>
      <p:ext uri="{BB962C8B-B14F-4D97-AF65-F5344CB8AC3E}">
        <p14:creationId xmlns:p14="http://schemas.microsoft.com/office/powerpoint/2010/main" val="203409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16</a:t>
            </a:fld>
            <a:endParaRPr lang="en-US"/>
          </a:p>
        </p:txBody>
      </p:sp>
    </p:spTree>
    <p:extLst>
      <p:ext uri="{BB962C8B-B14F-4D97-AF65-F5344CB8AC3E}">
        <p14:creationId xmlns:p14="http://schemas.microsoft.com/office/powerpoint/2010/main" val="234615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8ECB972C-9A4B-694E-94D2-0AF82502154E}" type="slidenum">
              <a:rPr lang="en-US" smtClean="0"/>
              <a:t>17</a:t>
            </a:fld>
            <a:endParaRPr lang="en-US"/>
          </a:p>
        </p:txBody>
      </p:sp>
    </p:spTree>
    <p:extLst>
      <p:ext uri="{BB962C8B-B14F-4D97-AF65-F5344CB8AC3E}">
        <p14:creationId xmlns:p14="http://schemas.microsoft.com/office/powerpoint/2010/main" val="337394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URLLC traffic experiences interference, IMPACT uses LOWER MCS and MORE PRBs to provide similar throughput and 9 times lower average queue length than the baseline configuration. When there is NO interference, IMPACT reduces transmission gain by 40dB using 7 times less power during the test scenario than the baseline.</a:t>
            </a:r>
          </a:p>
          <a:p>
            <a:endParaRPr lang="en-US" dirty="0"/>
          </a:p>
          <a:p>
            <a:r>
              <a:rPr lang="en-US" dirty="0"/>
              <a:t>Max energy savings compared for trace with no interference compared to baseline system with no interference.</a:t>
            </a:r>
          </a:p>
          <a:p>
            <a:endParaRPr lang="en-US" dirty="0"/>
          </a:p>
          <a:p>
            <a:r>
              <a:rPr lang="en-US" dirty="0"/>
              <a:t>Baseline is default </a:t>
            </a:r>
            <a:r>
              <a:rPr lang="en-US" dirty="0" err="1"/>
              <a:t>srsRAN</a:t>
            </a:r>
            <a:r>
              <a:rPr lang="en-US" dirty="0"/>
              <a:t>/SCOPE configurations with same number of PRBs as IMPACT slice.</a:t>
            </a:r>
          </a:p>
        </p:txBody>
      </p:sp>
      <p:sp>
        <p:nvSpPr>
          <p:cNvPr id="4" name="Slide Number Placeholder 3"/>
          <p:cNvSpPr>
            <a:spLocks noGrp="1"/>
          </p:cNvSpPr>
          <p:nvPr>
            <p:ph type="sldNum" sz="quarter" idx="5"/>
          </p:nvPr>
        </p:nvSpPr>
        <p:spPr/>
        <p:txBody>
          <a:bodyPr/>
          <a:lstStyle/>
          <a:p>
            <a:fld id="{2E690696-B9A8-D448-B362-DD9324CE9C2B}" type="slidenum">
              <a:rPr lang="en-US" smtClean="0"/>
              <a:t>2</a:t>
            </a:fld>
            <a:endParaRPr lang="en-US"/>
          </a:p>
        </p:txBody>
      </p:sp>
    </p:spTree>
    <p:extLst>
      <p:ext uri="{BB962C8B-B14F-4D97-AF65-F5344CB8AC3E}">
        <p14:creationId xmlns:p14="http://schemas.microsoft.com/office/powerpoint/2010/main" val="134884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3</a:t>
            </a:fld>
            <a:endParaRPr lang="en-US"/>
          </a:p>
        </p:txBody>
      </p:sp>
    </p:spTree>
    <p:extLst>
      <p:ext uri="{BB962C8B-B14F-4D97-AF65-F5344CB8AC3E}">
        <p14:creationId xmlns:p14="http://schemas.microsoft.com/office/powerpoint/2010/main" val="391628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rPr>
              <a:t>This is the first effort to jointly leverage traffic and interference classification </a:t>
            </a:r>
            <a:r>
              <a:rPr lang="en-US" sz="1800" b="1" dirty="0">
                <a:effectLst/>
                <a:latin typeface="Calibri" panose="020F0502020204030204" pitchFamily="34" charset="0"/>
                <a:ea typeface="Calibri" panose="020F0502020204030204" pitchFamily="34" charset="0"/>
              </a:rPr>
              <a:t>information and</a:t>
            </a:r>
            <a:r>
              <a:rPr lang="en-US" sz="1800" b="1" dirty="0">
                <a:solidFill>
                  <a:srgbClr val="000000"/>
                </a:solidFill>
                <a:effectLst/>
                <a:latin typeface="Calibri" panose="020F0502020204030204" pitchFamily="34" charset="0"/>
                <a:ea typeface="Calibri" panose="020F0502020204030204" pitchFamily="34" charset="0"/>
              </a:rPr>
              <a:t> perform</a:t>
            </a:r>
            <a:r>
              <a:rPr lang="en-US" sz="1800" b="1" dirty="0">
                <a:effectLst/>
                <a:latin typeface="Calibri" panose="020F0502020204030204" pitchFamily="34" charset="0"/>
                <a:ea typeface="Calibri" panose="020F0502020204030204" pitchFamily="34" charset="0"/>
              </a:rPr>
              <a:t> traffic steering and energy savings using appropriate RAN control actions</a:t>
            </a:r>
            <a:r>
              <a:rPr lang="en-US" sz="1800" b="1" dirty="0">
                <a:solidFill>
                  <a:srgbClr val="980000"/>
                </a:solidFill>
                <a:effectLst/>
                <a:latin typeface="Calibri" panose="020F0502020204030204" pitchFamily="34" charset="0"/>
                <a:ea typeface="Calibri" panose="020F0502020204030204" pitchFamily="34" charset="0"/>
              </a:rPr>
              <a:t> </a:t>
            </a:r>
            <a:r>
              <a:rPr lang="en-US" sz="1800" b="1" dirty="0">
                <a:solidFill>
                  <a:srgbClr val="000000"/>
                </a:solidFill>
                <a:effectLst/>
                <a:latin typeface="Calibri" panose="020F0502020204030204" pitchFamily="34" charset="0"/>
                <a:ea typeface="Calibri" panose="020F0502020204030204" pitchFamily="34" charset="0"/>
              </a:rPr>
              <a:t>with an end-to-end implementation on the world’s largest hardware-in-the-loop emulator, the NSF Colosseum.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effectLst/>
                <a:latin typeface="Calibri" panose="020F0502020204030204" pitchFamily="34" charset="0"/>
                <a:ea typeface="Calibri" panose="020F0502020204030204" pitchFamily="34" charset="0"/>
              </a:rPr>
              <a:t>Power saving examples</a:t>
            </a:r>
            <a:r>
              <a:rPr lang="en-US" sz="1800" b="0" i="0" u="none" strike="noStrike" baseline="0" dirty="0">
                <a:solidFill>
                  <a:srgbClr val="000000"/>
                </a:solidFill>
                <a:effectLst/>
                <a:latin typeface="Calibri" panose="020F0502020204030204" pitchFamily="34" charset="0"/>
                <a:ea typeface="Calibri" panose="020F0502020204030204" pitchFamily="34" charset="0"/>
              </a:rPr>
              <a:t>: Depending on channel conditions we can increase or decrease power or keep power constant and increase and decrease MCS. Additionally, granting more or less PRBs can maintain similar throughput for various MCS/ Power combinations.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effectLst/>
                <a:latin typeface="Calibri" panose="020F0502020204030204" pitchFamily="34" charset="0"/>
                <a:ea typeface="Calibri" panose="020F0502020204030204" pitchFamily="34" charset="0"/>
              </a:rPr>
              <a:t>Interference of this sort is only one example of the channel changing, but it is a good illustration of what IMPACT is capable of.</a:t>
            </a:r>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E690696-B9A8-D448-B362-DD9324CE9C2B}" type="slidenum">
              <a:rPr lang="en-US" smtClean="0"/>
              <a:t>4</a:t>
            </a:fld>
            <a:endParaRPr lang="en-US"/>
          </a:p>
        </p:txBody>
      </p:sp>
    </p:spTree>
    <p:extLst>
      <p:ext uri="{BB962C8B-B14F-4D97-AF65-F5344CB8AC3E}">
        <p14:creationId xmlns:p14="http://schemas.microsoft.com/office/powerpoint/2010/main" val="386107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Our </a:t>
            </a:r>
            <a:r>
              <a:rPr lang="en-US" sz="1800" b="1" i="0" u="none" strike="noStrike" baseline="0" dirty="0">
                <a:solidFill>
                  <a:srgbClr val="000000"/>
                </a:solidFill>
                <a:latin typeface="Calibri" panose="020F0502020204030204" pitchFamily="34" charset="0"/>
              </a:rPr>
              <a:t>IMPACT (Interference Mitigation with Power Adaptation and Classification of Traffic) xApp</a:t>
            </a:r>
            <a:r>
              <a:rPr lang="en-US" sz="1800" b="0" i="0" u="none" strike="noStrike" baseline="0" dirty="0">
                <a:solidFill>
                  <a:srgbClr val="000000"/>
                </a:solidFill>
                <a:latin typeface="Calibri" panose="020F0502020204030204" pitchFamily="34" charset="0"/>
              </a:rPr>
              <a:t>, is illustrated here within the RIC (RAN Intelligent Controller). This xApp efficiently combines three key functional modules: </a:t>
            </a:r>
          </a:p>
          <a:p>
            <a:endParaRPr lang="en-US" sz="1800" b="0" i="0" u="none" strike="noStrike" baseline="0" dirty="0">
              <a:solidFill>
                <a:srgbClr val="000000"/>
              </a:solidFill>
              <a:latin typeface="Calibri" panose="020F0502020204030204" pitchFamily="34" charset="0"/>
            </a:endParaRPr>
          </a:p>
          <a:p>
            <a:pPr algn="l"/>
            <a:r>
              <a:rPr lang="en-US" sz="1800" b="1" i="0" u="none" strike="noStrike" baseline="0" dirty="0">
                <a:solidFill>
                  <a:srgbClr val="000000"/>
                </a:solidFill>
                <a:latin typeface="Calibri" panose="020F0502020204030204" pitchFamily="34" charset="0"/>
              </a:rPr>
              <a:t>Network Traffic Classification Module</a:t>
            </a:r>
            <a:r>
              <a:rPr lang="en-US" sz="1800" b="0" i="0" u="none" strike="noStrike" baseline="0" dirty="0">
                <a:solidFill>
                  <a:srgbClr val="000000"/>
                </a:solidFill>
                <a:latin typeface="Calibri" panose="020F0502020204030204" pitchFamily="34" charset="0"/>
              </a:rPr>
              <a:t>: Based on Key Performance Indicators (KPIs) retrieved from the </a:t>
            </a:r>
            <a:r>
              <a:rPr lang="en-US" sz="1800" b="0" i="0" u="none" strike="noStrike" baseline="0" dirty="0" err="1">
                <a:solidFill>
                  <a:srgbClr val="000000"/>
                </a:solidFill>
                <a:latin typeface="Calibri" panose="020F0502020204030204" pitchFamily="34" charset="0"/>
              </a:rPr>
              <a:t>gNodeB</a:t>
            </a:r>
            <a:r>
              <a:rPr lang="en-US" sz="1800" b="0" i="0" u="none" strike="noStrike" baseline="0" dirty="0">
                <a:solidFill>
                  <a:srgbClr val="000000"/>
                </a:solidFill>
                <a:latin typeface="Calibri" panose="020F0502020204030204" pitchFamily="34" charset="0"/>
              </a:rPr>
              <a:t>, this module accurately classifies network traffic into three categories – (a) </a:t>
            </a:r>
            <a:r>
              <a:rPr lang="en-US" sz="1800" b="0" i="0" u="none" strike="noStrike" baseline="0" dirty="0" err="1">
                <a:solidFill>
                  <a:srgbClr val="000000"/>
                </a:solidFill>
                <a:latin typeface="Calibri" panose="020F0502020204030204" pitchFamily="34" charset="0"/>
              </a:rPr>
              <a:t>eMBB</a:t>
            </a:r>
            <a:r>
              <a:rPr lang="en-US" sz="1800" b="0" i="0" u="none" strike="noStrike" baseline="0" dirty="0">
                <a:solidFill>
                  <a:srgbClr val="000000"/>
                </a:solidFill>
                <a:latin typeface="Calibri" panose="020F0502020204030204" pitchFamily="34" charset="0"/>
              </a:rPr>
              <a:t>, (b) URLLC, and (c) </a:t>
            </a:r>
            <a:r>
              <a:rPr lang="en-US" sz="1800" b="0" i="0" u="none" strike="noStrike" baseline="0" dirty="0" err="1">
                <a:solidFill>
                  <a:srgbClr val="000000"/>
                </a:solidFill>
                <a:latin typeface="Calibri" panose="020F0502020204030204" pitchFamily="34" charset="0"/>
              </a:rPr>
              <a:t>mMTC</a:t>
            </a:r>
            <a:r>
              <a:rPr lang="en-US" sz="1800" b="0" i="0" u="none" strike="noStrike" baseline="0" dirty="0">
                <a:solidFill>
                  <a:srgbClr val="000000"/>
                </a:solidFill>
                <a:latin typeface="Calibri" panose="020F0502020204030204" pitchFamily="34" charset="0"/>
              </a:rPr>
              <a:t>. We use a convolutional neural network that uses a total of 17 KPI inputs to classify user traffic into one of four slices, i.e., </a:t>
            </a:r>
            <a:r>
              <a:rPr lang="en-US" sz="1800" b="0" i="0" u="none" strike="noStrike" baseline="0" dirty="0" err="1">
                <a:solidFill>
                  <a:srgbClr val="000000"/>
                </a:solidFill>
                <a:latin typeface="Calibri" panose="020F0502020204030204" pitchFamily="34" charset="0"/>
              </a:rPr>
              <a:t>eMBB</a:t>
            </a:r>
            <a:r>
              <a:rPr lang="en-US" sz="1800" b="0" i="0" u="none" strike="noStrike" baseline="0" dirty="0">
                <a:solidFill>
                  <a:srgbClr val="000000"/>
                </a:solidFill>
                <a:latin typeface="Calibri" panose="020F0502020204030204" pitchFamily="34" charset="0"/>
              </a:rPr>
              <a:t>, URLLC, </a:t>
            </a:r>
            <a:r>
              <a:rPr lang="en-US" sz="1800" b="0" i="0" u="none" strike="noStrike" baseline="0" dirty="0" err="1">
                <a:solidFill>
                  <a:srgbClr val="000000"/>
                </a:solidFill>
                <a:latin typeface="Calibri" panose="020F0502020204030204" pitchFamily="34" charset="0"/>
              </a:rPr>
              <a:t>mMTC</a:t>
            </a:r>
            <a:r>
              <a:rPr lang="en-US" sz="1800" b="0" i="0" u="none" strike="noStrike" baseline="0" dirty="0">
                <a:solidFill>
                  <a:srgbClr val="000000"/>
                </a:solidFill>
                <a:latin typeface="Calibri" panose="020F0502020204030204" pitchFamily="34" charset="0"/>
              </a:rPr>
              <a:t>, and control (ctrl). This fourth class consists of devices that are associated with the </a:t>
            </a:r>
            <a:r>
              <a:rPr lang="en-US" sz="1800" b="0" i="0" u="none" strike="noStrike" baseline="0" dirty="0" err="1">
                <a:solidFill>
                  <a:srgbClr val="000000"/>
                </a:solidFill>
                <a:latin typeface="Calibri" panose="020F0502020204030204" pitchFamily="34" charset="0"/>
              </a:rPr>
              <a:t>gNB</a:t>
            </a:r>
            <a:r>
              <a:rPr lang="en-US" sz="1800" b="0" i="0" u="none" strike="noStrike" baseline="0" dirty="0">
                <a:solidFill>
                  <a:srgbClr val="000000"/>
                </a:solidFill>
                <a:latin typeface="Calibri" panose="020F0502020204030204" pitchFamily="34" charset="0"/>
              </a:rPr>
              <a:t> but not actively transmitting or receiving. This traffic consists solely of association messages between the </a:t>
            </a:r>
            <a:r>
              <a:rPr lang="en-US" sz="1800" b="0" i="0" u="none" strike="noStrike" baseline="0" dirty="0" err="1">
                <a:solidFill>
                  <a:srgbClr val="000000"/>
                </a:solidFill>
                <a:latin typeface="Calibri" panose="020F0502020204030204" pitchFamily="34" charset="0"/>
              </a:rPr>
              <a:t>gNB</a:t>
            </a:r>
            <a:r>
              <a:rPr lang="en-US" sz="1800" b="0" i="0" u="none" strike="noStrike" baseline="0" dirty="0">
                <a:solidFill>
                  <a:srgbClr val="000000"/>
                </a:solidFill>
                <a:latin typeface="Calibri" panose="020F0502020204030204" pitchFamily="34" charset="0"/>
              </a:rPr>
              <a:t> and UE and no actual user plane traffic. </a:t>
            </a:r>
          </a:p>
          <a:p>
            <a:endParaRPr lang="en-US" sz="1800" b="0" i="0" u="none" strike="noStrike" baseline="0" dirty="0">
              <a:solidFill>
                <a:srgbClr val="000000"/>
              </a:solidFill>
              <a:latin typeface="Calibri" panose="020F0502020204030204" pitchFamily="34" charset="0"/>
            </a:endParaRPr>
          </a:p>
          <a:p>
            <a:pPr algn="l"/>
            <a:r>
              <a:rPr lang="en-US" sz="1800" b="1" i="0" u="none" strike="noStrike" baseline="0" dirty="0">
                <a:solidFill>
                  <a:srgbClr val="000000"/>
                </a:solidFill>
                <a:latin typeface="Calibri" panose="020F0502020204030204" pitchFamily="34" charset="0"/>
              </a:rPr>
              <a:t>Interference Classification Module</a:t>
            </a:r>
            <a:r>
              <a:rPr lang="en-US" sz="1800" b="0" i="0" u="none" strike="noStrike" baseline="0" dirty="0">
                <a:solidFill>
                  <a:srgbClr val="000000"/>
                </a:solidFill>
                <a:latin typeface="Calibri" panose="020F0502020204030204" pitchFamily="34" charset="0"/>
              </a:rPr>
              <a:t>: Based on a subset (4) of the same KPIs, this model identifies whether the network is experiencing harmful interference or not. We use a deep neural network composed of three fully connected layers to identify if there is intentional interference in the uplink signal versus channel-induced signal outages.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RAN Control Module</a:t>
            </a:r>
            <a:r>
              <a:rPr lang="en-US" sz="1800" b="0" i="0" u="none" strike="noStrike" baseline="0" dirty="0">
                <a:solidFill>
                  <a:srgbClr val="000000"/>
                </a:solidFill>
                <a:latin typeface="Calibri" panose="020F0502020204030204" pitchFamily="34" charset="0"/>
              </a:rPr>
              <a:t>: Utilizing the RIC's RAN control capabilities, it optimizes network operations by making informed decisions, such as resource block allocation and scheduling policies tailored to meet traffic requirements. The holistic approach not only enhances network performance but also contributes to energy conservation. </a:t>
            </a:r>
          </a:p>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5</a:t>
            </a:fld>
            <a:endParaRPr lang="en-US"/>
          </a:p>
        </p:txBody>
      </p:sp>
    </p:spTree>
    <p:extLst>
      <p:ext uri="{BB962C8B-B14F-4D97-AF65-F5344CB8AC3E}">
        <p14:creationId xmlns:p14="http://schemas.microsoft.com/office/powerpoint/2010/main" val="383373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6</a:t>
            </a:fld>
            <a:endParaRPr lang="en-US"/>
          </a:p>
        </p:txBody>
      </p:sp>
    </p:spTree>
    <p:extLst>
      <p:ext uri="{BB962C8B-B14F-4D97-AF65-F5344CB8AC3E}">
        <p14:creationId xmlns:p14="http://schemas.microsoft.com/office/powerpoint/2010/main" val="236058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7</a:t>
            </a:fld>
            <a:endParaRPr lang="en-US"/>
          </a:p>
        </p:txBody>
      </p:sp>
    </p:spTree>
    <p:extLst>
      <p:ext uri="{BB962C8B-B14F-4D97-AF65-F5344CB8AC3E}">
        <p14:creationId xmlns:p14="http://schemas.microsoft.com/office/powerpoint/2010/main" val="73371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8</a:t>
            </a:fld>
            <a:endParaRPr lang="en-US"/>
          </a:p>
        </p:txBody>
      </p:sp>
    </p:spTree>
    <p:extLst>
      <p:ext uri="{BB962C8B-B14F-4D97-AF65-F5344CB8AC3E}">
        <p14:creationId xmlns:p14="http://schemas.microsoft.com/office/powerpoint/2010/main" val="125937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variety of applications to generate traffic for each network slice. </a:t>
            </a:r>
          </a:p>
          <a:p>
            <a:r>
              <a:rPr lang="en-US" dirty="0"/>
              <a:t>Next, we built a traffic generator tool to replay the traffic between the UE and gNB. </a:t>
            </a:r>
          </a:p>
          <a:p>
            <a:endParaRPr lang="en-US" dirty="0"/>
          </a:p>
          <a:p>
            <a:r>
              <a:rPr lang="en-US" dirty="0"/>
              <a:t>Our O-RAN test bed, built in Colosseum on top of the </a:t>
            </a:r>
            <a:r>
              <a:rPr lang="en-US" dirty="0" err="1"/>
              <a:t>srsRAN</a:t>
            </a:r>
            <a:r>
              <a:rPr lang="en-US" dirty="0"/>
              <a:t> and SCOPE frameworks, emulates the channel conditions between the gNB and UE based on measured channel conditions for a real deployed cellular system. </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We also have the ability to add interference using different waveforms.</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For demonstration purposes we use up to 8 UEs. All the UEs replay real 5G traffic as described earlier. For this talk we focus on one UE as it transitions between different traffic types with and without interference. </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Interference is generated using a low frequency square wave shifted to the center UL or DL frequency band</a:t>
            </a:r>
            <a:endParaRPr lang="en-US" dirty="0"/>
          </a:p>
        </p:txBody>
      </p:sp>
      <p:sp>
        <p:nvSpPr>
          <p:cNvPr id="4" name="Slide Number Placeholder 3"/>
          <p:cNvSpPr>
            <a:spLocks noGrp="1"/>
          </p:cNvSpPr>
          <p:nvPr>
            <p:ph type="sldNum" sz="quarter" idx="5"/>
          </p:nvPr>
        </p:nvSpPr>
        <p:spPr/>
        <p:txBody>
          <a:bodyPr/>
          <a:lstStyle/>
          <a:p>
            <a:fld id="{2E690696-B9A8-D448-B362-DD9324CE9C2B}" type="slidenum">
              <a:rPr lang="en-US" smtClean="0"/>
              <a:t>10</a:t>
            </a:fld>
            <a:endParaRPr lang="en-US"/>
          </a:p>
        </p:txBody>
      </p:sp>
    </p:spTree>
    <p:extLst>
      <p:ext uri="{BB962C8B-B14F-4D97-AF65-F5344CB8AC3E}">
        <p14:creationId xmlns:p14="http://schemas.microsoft.com/office/powerpoint/2010/main" val="516287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97DDA9-2CA6-0843-A55F-8C559E5126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 y="0"/>
            <a:ext cx="12191774" cy="6858000"/>
          </a:xfrm>
          <a:prstGeom prst="rect">
            <a:avLst/>
          </a:prstGeom>
        </p:spPr>
      </p:pic>
      <p:sp>
        <p:nvSpPr>
          <p:cNvPr id="2" name="Title 1"/>
          <p:cNvSpPr>
            <a:spLocks noGrp="1"/>
          </p:cNvSpPr>
          <p:nvPr>
            <p:ph type="ctrTitle" hasCustomPrompt="1"/>
          </p:nvPr>
        </p:nvSpPr>
        <p:spPr>
          <a:xfrm>
            <a:off x="2441448" y="3227832"/>
            <a:ext cx="9281160" cy="521207"/>
          </a:xfrm>
        </p:spPr>
        <p:txBody>
          <a:bodyPr bIns="0" anchor="b">
            <a:normAutofit/>
          </a:bodyPr>
          <a:lstStyle>
            <a:lvl1pPr marL="0" algn="l" defTabSz="914400" rtl="0" eaLnBrk="1" latinLnBrk="0" hangingPunct="1">
              <a:defRPr lang="en-US" sz="2800" kern="1200" cap="none" dirty="0">
                <a:solidFill>
                  <a:schemeClr val="bg1"/>
                </a:solidFill>
                <a:latin typeface="FF real head pro"/>
                <a:ea typeface="+mn-ea"/>
                <a:cs typeface="+mn-cs"/>
              </a:defRPr>
            </a:lvl1pPr>
          </a:lstStyle>
          <a:p>
            <a:r>
              <a:rPr lang="en-US"/>
              <a:t>Click To Edit Master Title Style</a:t>
            </a:r>
          </a:p>
        </p:txBody>
      </p:sp>
      <p:sp>
        <p:nvSpPr>
          <p:cNvPr id="3" name="Subtitle 2"/>
          <p:cNvSpPr>
            <a:spLocks noGrp="1"/>
          </p:cNvSpPr>
          <p:nvPr>
            <p:ph type="subTitle" idx="1"/>
          </p:nvPr>
        </p:nvSpPr>
        <p:spPr>
          <a:xfrm>
            <a:off x="3090672" y="4288536"/>
            <a:ext cx="5897880" cy="1078992"/>
          </a:xfrm>
        </p:spPr>
        <p:txBody>
          <a:bodyPr tIns="91440" bIns="91440">
            <a:normAutofit/>
          </a:bodyPr>
          <a:lstStyle>
            <a:lvl1pPr marL="0" indent="0" algn="ctr" defTabSz="914400" rtl="0" eaLnBrk="1" latinLnBrk="0" hangingPunct="1">
              <a:buNone/>
              <a:defRPr lang="en-US" sz="1600" kern="1200" dirty="0" smtClean="0">
                <a:solidFill>
                  <a:schemeClr val="bg1"/>
                </a:solidFill>
                <a:latin typeface="FF real head pro"/>
                <a:ea typeface="+mn-ea"/>
                <a:cs typeface="+mn-cs"/>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close up of a black background&#10;&#10;Description automatically generated">
            <a:extLst>
              <a:ext uri="{FF2B5EF4-FFF2-40B4-BE49-F238E27FC236}">
                <a16:creationId xmlns:a16="http://schemas.microsoft.com/office/drawing/2014/main" id="{028A927C-520E-8C4E-9EDD-A23FCEEAD08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1597" b="28837"/>
          <a:stretch/>
        </p:blipFill>
        <p:spPr>
          <a:xfrm>
            <a:off x="467746" y="1278117"/>
            <a:ext cx="6175261" cy="1812922"/>
          </a:xfrm>
          <a:prstGeom prst="rect">
            <a:avLst/>
          </a:prstGeom>
        </p:spPr>
      </p:pic>
      <p:cxnSp>
        <p:nvCxnSpPr>
          <p:cNvPr id="11" name="Straight Connector 10">
            <a:extLst>
              <a:ext uri="{FF2B5EF4-FFF2-40B4-BE49-F238E27FC236}">
                <a16:creationId xmlns:a16="http://schemas.microsoft.com/office/drawing/2014/main" id="{86FA219F-A00A-2B4A-9F5B-B2A195D2C41D}"/>
              </a:ext>
            </a:extLst>
          </p:cNvPr>
          <p:cNvCxnSpPr/>
          <p:nvPr userDrawn="1"/>
        </p:nvCxnSpPr>
        <p:spPr>
          <a:xfrm>
            <a:off x="2049202" y="3360787"/>
            <a:ext cx="0" cy="579388"/>
          </a:xfrm>
          <a:prstGeom prst="line">
            <a:avLst/>
          </a:prstGeom>
          <a:ln w="38100">
            <a:solidFill>
              <a:srgbClr val="E30300"/>
            </a:solidFill>
          </a:ln>
        </p:spPr>
        <p:style>
          <a:lnRef idx="1">
            <a:schemeClr val="accent1"/>
          </a:lnRef>
          <a:fillRef idx="0">
            <a:schemeClr val="accent1"/>
          </a:fillRef>
          <a:effectRef idx="0">
            <a:schemeClr val="accent1"/>
          </a:effectRef>
          <a:fontRef idx="minor">
            <a:schemeClr val="tx1"/>
          </a:fontRef>
        </p:style>
      </p:cxnSp>
      <p:pic>
        <p:nvPicPr>
          <p:cNvPr id="13" name="Picture 12" descr="A close-up of a logo&#10;&#10;Description automatically generated">
            <a:extLst>
              <a:ext uri="{FF2B5EF4-FFF2-40B4-BE49-F238E27FC236}">
                <a16:creationId xmlns:a16="http://schemas.microsoft.com/office/drawing/2014/main" id="{B32FA7DB-2093-436E-3B73-770B5288C894}"/>
              </a:ext>
            </a:extLst>
          </p:cNvPr>
          <p:cNvPicPr>
            <a:picLocks noChangeAspect="1"/>
          </p:cNvPicPr>
          <p:nvPr userDrawn="1"/>
        </p:nvPicPr>
        <p:blipFill>
          <a:blip r:embed="rId4"/>
          <a:stretch>
            <a:fillRect/>
          </a:stretch>
        </p:blipFill>
        <p:spPr>
          <a:xfrm>
            <a:off x="6248197" y="1737360"/>
            <a:ext cx="5474411" cy="819164"/>
          </a:xfrm>
          <a:prstGeom prst="rect">
            <a:avLst/>
          </a:prstGeom>
        </p:spPr>
      </p:pic>
    </p:spTree>
    <p:extLst>
      <p:ext uri="{BB962C8B-B14F-4D97-AF65-F5344CB8AC3E}">
        <p14:creationId xmlns:p14="http://schemas.microsoft.com/office/powerpoint/2010/main" val="148991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97DDA9-2CA6-0843-A55F-8C559E5126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 y="0"/>
            <a:ext cx="12191774" cy="6858000"/>
          </a:xfrm>
          <a:prstGeom prst="rect">
            <a:avLst/>
          </a:prstGeom>
        </p:spPr>
      </p:pic>
      <p:sp>
        <p:nvSpPr>
          <p:cNvPr id="2" name="Title 1"/>
          <p:cNvSpPr>
            <a:spLocks noGrp="1"/>
          </p:cNvSpPr>
          <p:nvPr>
            <p:ph type="ctrTitle" hasCustomPrompt="1"/>
          </p:nvPr>
        </p:nvSpPr>
        <p:spPr>
          <a:xfrm>
            <a:off x="2441448" y="3227832"/>
            <a:ext cx="9281160" cy="521207"/>
          </a:xfrm>
        </p:spPr>
        <p:txBody>
          <a:bodyPr bIns="0" anchor="b">
            <a:normAutofit/>
          </a:bodyPr>
          <a:lstStyle>
            <a:lvl1pPr marL="0" algn="l" defTabSz="914400" rtl="0" eaLnBrk="1" latinLnBrk="0" hangingPunct="1">
              <a:defRPr lang="en-US" sz="2800" kern="1200" cap="none" dirty="0">
                <a:solidFill>
                  <a:schemeClr val="bg1"/>
                </a:solidFill>
                <a:latin typeface="FF real head pro"/>
                <a:ea typeface="+mn-ea"/>
                <a:cs typeface="+mn-cs"/>
              </a:defRPr>
            </a:lvl1pPr>
          </a:lstStyle>
          <a:p>
            <a:r>
              <a:rPr lang="en-US"/>
              <a:t>Click To Edit Master Title Style</a:t>
            </a:r>
          </a:p>
        </p:txBody>
      </p:sp>
    </p:spTree>
    <p:extLst>
      <p:ext uri="{BB962C8B-B14F-4D97-AF65-F5344CB8AC3E}">
        <p14:creationId xmlns:p14="http://schemas.microsoft.com/office/powerpoint/2010/main" val="230495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6A20297-F578-F143-9F6D-958F81437732}"/>
              </a:ext>
            </a:extLst>
          </p:cNvPr>
          <p:cNvSpPr>
            <a:spLocks noGrp="1"/>
          </p:cNvSpPr>
          <p:nvPr>
            <p:ph type="sldNum" sz="quarter" idx="10"/>
          </p:nvPr>
        </p:nvSpPr>
        <p:spPr/>
        <p:txBody>
          <a:bodyPr/>
          <a:lstStyle/>
          <a:p>
            <a:fld id="{39E56EE8-E5B9-5047-AE15-3717AE4277FB}"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17232517-2B80-3B46-BEE4-FBEBF222AF9F}"/>
              </a:ext>
            </a:extLst>
          </p:cNvPr>
          <p:cNvPicPr>
            <a:picLocks noChangeAspect="1"/>
          </p:cNvPicPr>
          <p:nvPr userDrawn="1"/>
        </p:nvPicPr>
        <p:blipFill>
          <a:blip r:embed="rId2"/>
          <a:stretch>
            <a:fillRect/>
          </a:stretch>
        </p:blipFill>
        <p:spPr>
          <a:xfrm>
            <a:off x="8945145" y="5184626"/>
            <a:ext cx="3789660" cy="2246486"/>
          </a:xfrm>
          <a:prstGeom prst="rect">
            <a:avLst/>
          </a:prstGeom>
        </p:spPr>
      </p:pic>
      <p:pic>
        <p:nvPicPr>
          <p:cNvPr id="4" name="Picture 3" descr="A close-up of a logo&#10;&#10;Description automatically generated">
            <a:extLst>
              <a:ext uri="{FF2B5EF4-FFF2-40B4-BE49-F238E27FC236}">
                <a16:creationId xmlns:a16="http://schemas.microsoft.com/office/drawing/2014/main" id="{CA75AF2D-7393-E735-BCE5-F539C8D2FF0C}"/>
              </a:ext>
            </a:extLst>
          </p:cNvPr>
          <p:cNvPicPr>
            <a:picLocks noChangeAspect="1"/>
          </p:cNvPicPr>
          <p:nvPr userDrawn="1"/>
        </p:nvPicPr>
        <p:blipFill>
          <a:blip r:embed="rId3"/>
          <a:stretch>
            <a:fillRect/>
          </a:stretch>
        </p:blipFill>
        <p:spPr>
          <a:xfrm>
            <a:off x="5465166" y="6047505"/>
            <a:ext cx="3479979" cy="520727"/>
          </a:xfrm>
          <a:prstGeom prst="rect">
            <a:avLst/>
          </a:prstGeom>
        </p:spPr>
      </p:pic>
    </p:spTree>
    <p:extLst>
      <p:ext uri="{BB962C8B-B14F-4D97-AF65-F5344CB8AC3E}">
        <p14:creationId xmlns:p14="http://schemas.microsoft.com/office/powerpoint/2010/main" val="378989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0D7728-72EF-BD47-9FCC-FCA1AA1412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black background&#10;&#10;Description automatically generated">
            <a:extLst>
              <a:ext uri="{FF2B5EF4-FFF2-40B4-BE49-F238E27FC236}">
                <a16:creationId xmlns:a16="http://schemas.microsoft.com/office/drawing/2014/main" id="{CB1C086E-F439-A34E-9AA5-1C3F88739F51}"/>
              </a:ext>
            </a:extLst>
          </p:cNvPr>
          <p:cNvPicPr>
            <a:picLocks noChangeAspect="1"/>
          </p:cNvPicPr>
          <p:nvPr userDrawn="1"/>
        </p:nvPicPr>
        <p:blipFill>
          <a:blip r:embed="rId3"/>
          <a:stretch>
            <a:fillRect/>
          </a:stretch>
        </p:blipFill>
        <p:spPr>
          <a:xfrm>
            <a:off x="8909531" y="5222692"/>
            <a:ext cx="3791251" cy="2245558"/>
          </a:xfrm>
          <a:prstGeom prst="rect">
            <a:avLst/>
          </a:prstGeom>
        </p:spPr>
      </p:pic>
      <p:sp>
        <p:nvSpPr>
          <p:cNvPr id="2" name="Title 1"/>
          <p:cNvSpPr>
            <a:spLocks noGrp="1"/>
          </p:cNvSpPr>
          <p:nvPr>
            <p:ph type="title" hasCustomPrompt="1"/>
          </p:nvPr>
        </p:nvSpPr>
        <p:spPr>
          <a:xfrm>
            <a:off x="1662630" y="1756130"/>
            <a:ext cx="8643154" cy="1887950"/>
          </a:xfrm>
        </p:spPr>
        <p:txBody>
          <a:bodyPr anchor="b">
            <a:normAutofit/>
          </a:bodyPr>
          <a:lstStyle>
            <a:lvl1pPr marL="0" algn="ctr" defTabSz="914400" rtl="0" eaLnBrk="1" latinLnBrk="0" hangingPunct="1">
              <a:defRPr lang="en-US" sz="4800" b="1" kern="1200" cap="none" dirty="0">
                <a:solidFill>
                  <a:srgbClr val="E30300"/>
                </a:solidFill>
                <a:latin typeface="Helvetica" pitchFamily="2" charset="0"/>
                <a:ea typeface="Helvetica Light" charset="0"/>
                <a:cs typeface="Helvetica Light" charset="0"/>
              </a:defRPr>
            </a:lvl1pPr>
          </a:lstStyle>
          <a:p>
            <a:r>
              <a:rPr lang="en-US"/>
              <a:t>Click To Edit Master Title Style</a:t>
            </a:r>
          </a:p>
        </p:txBody>
      </p:sp>
      <p:sp>
        <p:nvSpPr>
          <p:cNvPr id="3" name="Text Placeholder 2"/>
          <p:cNvSpPr>
            <a:spLocks noGrp="1"/>
          </p:cNvSpPr>
          <p:nvPr>
            <p:ph type="body" idx="1"/>
          </p:nvPr>
        </p:nvSpPr>
        <p:spPr>
          <a:xfrm>
            <a:off x="1668984" y="245506"/>
            <a:ext cx="8630446" cy="1012929"/>
          </a:xfrm>
        </p:spPr>
        <p:txBody>
          <a:bodyPr tIns="91440">
            <a:normAutofit/>
          </a:bodyPr>
          <a:lstStyle>
            <a:lvl1pPr marL="0" indent="0" algn="ctr" defTabSz="914400" rtl="0" eaLnBrk="1" latinLnBrk="0" hangingPunct="1">
              <a:buNone/>
              <a:defRPr lang="en-US" sz="3200" b="1" kern="1200" dirty="0" smtClean="0">
                <a:solidFill>
                  <a:schemeClr val="bg1"/>
                </a:solidFill>
                <a:latin typeface="Helvetica" pitchFamily="2" charset="0"/>
                <a:ea typeface="Helvetica Light" charset="0"/>
                <a:cs typeface="Helvetica Light" charset="0"/>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7955D4DE-BE8B-5744-9CE8-AAF6EA62C456}"/>
              </a:ext>
            </a:extLst>
          </p:cNvPr>
          <p:cNvSpPr>
            <a:spLocks noGrp="1"/>
          </p:cNvSpPr>
          <p:nvPr>
            <p:ph type="sldNum" sz="quarter" idx="10"/>
          </p:nvPr>
        </p:nvSpPr>
        <p:spPr/>
        <p:txBody>
          <a:bodyPr/>
          <a:lstStyle/>
          <a:p>
            <a:fld id="{39E56EE8-E5B9-5047-AE15-3717AE4277FB}" type="slidenum">
              <a:rPr lang="en-US" smtClean="0"/>
              <a:pPr/>
              <a:t>‹#›</a:t>
            </a:fld>
            <a:endParaRPr lang="en-US"/>
          </a:p>
        </p:txBody>
      </p:sp>
      <p:cxnSp>
        <p:nvCxnSpPr>
          <p:cNvPr id="11" name="Straight Connector 10">
            <a:extLst>
              <a:ext uri="{FF2B5EF4-FFF2-40B4-BE49-F238E27FC236}">
                <a16:creationId xmlns:a16="http://schemas.microsoft.com/office/drawing/2014/main" id="{64DBA96D-56E0-9848-ADE9-552313737785}"/>
              </a:ext>
            </a:extLst>
          </p:cNvPr>
          <p:cNvCxnSpPr>
            <a:cxnSpLocks/>
          </p:cNvCxnSpPr>
          <p:nvPr userDrawn="1"/>
        </p:nvCxnSpPr>
        <p:spPr>
          <a:xfrm>
            <a:off x="3084576" y="1167406"/>
            <a:ext cx="6022848"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2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7922" y="1496292"/>
            <a:ext cx="5552156" cy="396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416DCE7-4DAD-5941-81EB-7D1FA2ACF504}"/>
              </a:ext>
            </a:extLst>
          </p:cNvPr>
          <p:cNvSpPr>
            <a:spLocks noGrp="1"/>
          </p:cNvSpPr>
          <p:nvPr>
            <p:ph type="sldNum" sz="quarter" idx="10"/>
          </p:nvPr>
        </p:nvSpPr>
        <p:spPr/>
        <p:txBody>
          <a:bodyPr/>
          <a:lstStyle/>
          <a:p>
            <a:fld id="{39E56EE8-E5B9-5047-AE15-3717AE4277FB}" type="slidenum">
              <a:rPr lang="en-US" smtClean="0"/>
              <a:pPr/>
              <a:t>‹#›</a:t>
            </a:fld>
            <a:endParaRPr lang="en-US"/>
          </a:p>
        </p:txBody>
      </p:sp>
      <p:sp>
        <p:nvSpPr>
          <p:cNvPr id="9" name="Title 8">
            <a:extLst>
              <a:ext uri="{FF2B5EF4-FFF2-40B4-BE49-F238E27FC236}">
                <a16:creationId xmlns:a16="http://schemas.microsoft.com/office/drawing/2014/main" id="{C89BD205-4C70-3548-9F75-4E61EFFD575F}"/>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226A179A-E8BE-7D40-A4DB-272AD620DD60}"/>
              </a:ext>
            </a:extLst>
          </p:cNvPr>
          <p:cNvSpPr>
            <a:spLocks noGrp="1"/>
          </p:cNvSpPr>
          <p:nvPr>
            <p:ph sz="half" idx="11"/>
          </p:nvPr>
        </p:nvSpPr>
        <p:spPr>
          <a:xfrm>
            <a:off x="6248394" y="1496292"/>
            <a:ext cx="5552156" cy="396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11B3F750-7415-2747-9CF1-5E5DF944A1C1}"/>
              </a:ext>
            </a:extLst>
          </p:cNvPr>
          <p:cNvPicPr>
            <a:picLocks noChangeAspect="1"/>
          </p:cNvPicPr>
          <p:nvPr userDrawn="1"/>
        </p:nvPicPr>
        <p:blipFill>
          <a:blip r:embed="rId2"/>
          <a:stretch>
            <a:fillRect/>
          </a:stretch>
        </p:blipFill>
        <p:spPr>
          <a:xfrm>
            <a:off x="8945145" y="5184626"/>
            <a:ext cx="3789660" cy="2246486"/>
          </a:xfrm>
          <a:prstGeom prst="rect">
            <a:avLst/>
          </a:prstGeom>
        </p:spPr>
      </p:pic>
      <p:pic>
        <p:nvPicPr>
          <p:cNvPr id="2" name="Picture 1" descr="A close-up of a logo&#10;&#10;Description automatically generated">
            <a:extLst>
              <a:ext uri="{FF2B5EF4-FFF2-40B4-BE49-F238E27FC236}">
                <a16:creationId xmlns:a16="http://schemas.microsoft.com/office/drawing/2014/main" id="{4EF3A9A3-3569-E775-70E7-BBC44431F3D0}"/>
              </a:ext>
            </a:extLst>
          </p:cNvPr>
          <p:cNvPicPr>
            <a:picLocks noChangeAspect="1"/>
          </p:cNvPicPr>
          <p:nvPr userDrawn="1"/>
        </p:nvPicPr>
        <p:blipFill>
          <a:blip r:embed="rId3"/>
          <a:stretch>
            <a:fillRect/>
          </a:stretch>
        </p:blipFill>
        <p:spPr>
          <a:xfrm>
            <a:off x="5465166" y="6047505"/>
            <a:ext cx="3479979" cy="520727"/>
          </a:xfrm>
          <a:prstGeom prst="rect">
            <a:avLst/>
          </a:prstGeom>
        </p:spPr>
      </p:pic>
    </p:spTree>
    <p:extLst>
      <p:ext uri="{BB962C8B-B14F-4D97-AF65-F5344CB8AC3E}">
        <p14:creationId xmlns:p14="http://schemas.microsoft.com/office/powerpoint/2010/main" val="336322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F34208-2085-ED4F-BBBF-0C8B5EF1411F}"/>
              </a:ext>
            </a:extLst>
          </p:cNvPr>
          <p:cNvSpPr>
            <a:spLocks noGrp="1"/>
          </p:cNvSpPr>
          <p:nvPr>
            <p:ph type="sldNum" sz="quarter" idx="10"/>
          </p:nvPr>
        </p:nvSpPr>
        <p:spPr/>
        <p:txBody>
          <a:bodyPr/>
          <a:lstStyle/>
          <a:p>
            <a:fld id="{39E56EE8-E5B9-5047-AE15-3717AE4277FB}" type="slidenum">
              <a:rPr lang="en-US" smtClean="0"/>
              <a:pPr/>
              <a:t>‹#›</a:t>
            </a:fld>
            <a:endParaRPr lang="en-US"/>
          </a:p>
        </p:txBody>
      </p:sp>
      <p:sp>
        <p:nvSpPr>
          <p:cNvPr id="7" name="Title 6">
            <a:extLst>
              <a:ext uri="{FF2B5EF4-FFF2-40B4-BE49-F238E27FC236}">
                <a16:creationId xmlns:a16="http://schemas.microsoft.com/office/drawing/2014/main" id="{06CB1A42-BB83-404E-9883-C7349454BC30}"/>
              </a:ext>
            </a:extLst>
          </p:cNvPr>
          <p:cNvSpPr>
            <a:spLocks noGrp="1"/>
          </p:cNvSpPr>
          <p:nvPr>
            <p:ph type="title"/>
          </p:nvPr>
        </p:nvSpPr>
        <p:spPr/>
        <p:txBody>
          <a:bodyPr/>
          <a:lstStyle/>
          <a:p>
            <a:r>
              <a:rPr lang="en-US"/>
              <a:t>Click to edit Master title style</a:t>
            </a:r>
          </a:p>
        </p:txBody>
      </p:sp>
      <p:pic>
        <p:nvPicPr>
          <p:cNvPr id="9" name="Picture 8" descr="A close up of a logo&#10;&#10;Description automatically generated">
            <a:extLst>
              <a:ext uri="{FF2B5EF4-FFF2-40B4-BE49-F238E27FC236}">
                <a16:creationId xmlns:a16="http://schemas.microsoft.com/office/drawing/2014/main" id="{F56A1D81-6D71-334D-8056-94166949CD7F}"/>
              </a:ext>
            </a:extLst>
          </p:cNvPr>
          <p:cNvPicPr>
            <a:picLocks noChangeAspect="1"/>
          </p:cNvPicPr>
          <p:nvPr userDrawn="1"/>
        </p:nvPicPr>
        <p:blipFill>
          <a:blip r:embed="rId2"/>
          <a:stretch>
            <a:fillRect/>
          </a:stretch>
        </p:blipFill>
        <p:spPr>
          <a:xfrm>
            <a:off x="8945145" y="5184626"/>
            <a:ext cx="3789660" cy="2246486"/>
          </a:xfrm>
          <a:prstGeom prst="rect">
            <a:avLst/>
          </a:prstGeom>
        </p:spPr>
      </p:pic>
      <p:pic>
        <p:nvPicPr>
          <p:cNvPr id="5" name="Picture 4" descr="A close-up of a logo&#10;&#10;Description automatically generated">
            <a:extLst>
              <a:ext uri="{FF2B5EF4-FFF2-40B4-BE49-F238E27FC236}">
                <a16:creationId xmlns:a16="http://schemas.microsoft.com/office/drawing/2014/main" id="{E525AEFD-56C9-D827-C0AC-8709D86A789C}"/>
              </a:ext>
            </a:extLst>
          </p:cNvPr>
          <p:cNvPicPr>
            <a:picLocks noChangeAspect="1"/>
          </p:cNvPicPr>
          <p:nvPr userDrawn="1"/>
        </p:nvPicPr>
        <p:blipFill>
          <a:blip r:embed="rId3"/>
          <a:stretch>
            <a:fillRect/>
          </a:stretch>
        </p:blipFill>
        <p:spPr>
          <a:xfrm>
            <a:off x="5465166" y="6047505"/>
            <a:ext cx="3479979" cy="520727"/>
          </a:xfrm>
          <a:prstGeom prst="rect">
            <a:avLst/>
          </a:prstGeom>
        </p:spPr>
      </p:pic>
    </p:spTree>
    <p:extLst>
      <p:ext uri="{BB962C8B-B14F-4D97-AF65-F5344CB8AC3E}">
        <p14:creationId xmlns:p14="http://schemas.microsoft.com/office/powerpoint/2010/main" val="17987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75DC1E-60C9-6C4B-A97B-4EEED6B192C0}"/>
              </a:ext>
            </a:extLst>
          </p:cNvPr>
          <p:cNvSpPr>
            <a:spLocks noGrp="1"/>
          </p:cNvSpPr>
          <p:nvPr>
            <p:ph type="sldNum" sz="quarter" idx="10"/>
          </p:nvPr>
        </p:nvSpPr>
        <p:spPr/>
        <p:txBody>
          <a:bodyPr/>
          <a:lstStyle/>
          <a:p>
            <a:fld id="{39E56EE8-E5B9-5047-AE15-3717AE4277FB}" type="slidenum">
              <a:rPr lang="en-US" smtClean="0"/>
              <a:pPr/>
              <a:t>‹#›</a:t>
            </a:fld>
            <a:endParaRPr lang="en-US"/>
          </a:p>
        </p:txBody>
      </p:sp>
      <p:pic>
        <p:nvPicPr>
          <p:cNvPr id="6" name="Picture 5" descr="A close up of a logo&#10;&#10;Description automatically generated">
            <a:extLst>
              <a:ext uri="{FF2B5EF4-FFF2-40B4-BE49-F238E27FC236}">
                <a16:creationId xmlns:a16="http://schemas.microsoft.com/office/drawing/2014/main" id="{0B952BDF-751A-B44E-BB60-2F636D225ED2}"/>
              </a:ext>
            </a:extLst>
          </p:cNvPr>
          <p:cNvPicPr>
            <a:picLocks noChangeAspect="1"/>
          </p:cNvPicPr>
          <p:nvPr userDrawn="1"/>
        </p:nvPicPr>
        <p:blipFill>
          <a:blip r:embed="rId2"/>
          <a:stretch>
            <a:fillRect/>
          </a:stretch>
        </p:blipFill>
        <p:spPr>
          <a:xfrm>
            <a:off x="8945145" y="5184626"/>
            <a:ext cx="3789660" cy="2246486"/>
          </a:xfrm>
          <a:prstGeom prst="rect">
            <a:avLst/>
          </a:prstGeom>
        </p:spPr>
      </p:pic>
      <p:pic>
        <p:nvPicPr>
          <p:cNvPr id="2" name="Picture 1" descr="A close-up of a logo&#10;&#10;Description automatically generated">
            <a:extLst>
              <a:ext uri="{FF2B5EF4-FFF2-40B4-BE49-F238E27FC236}">
                <a16:creationId xmlns:a16="http://schemas.microsoft.com/office/drawing/2014/main" id="{F2511390-0A22-B4CB-E759-4E41C237A189}"/>
              </a:ext>
            </a:extLst>
          </p:cNvPr>
          <p:cNvPicPr>
            <a:picLocks noChangeAspect="1"/>
          </p:cNvPicPr>
          <p:nvPr userDrawn="1"/>
        </p:nvPicPr>
        <p:blipFill>
          <a:blip r:embed="rId3"/>
          <a:stretch>
            <a:fillRect/>
          </a:stretch>
        </p:blipFill>
        <p:spPr>
          <a:xfrm>
            <a:off x="5465166" y="6047505"/>
            <a:ext cx="3479979" cy="520727"/>
          </a:xfrm>
          <a:prstGeom prst="rect">
            <a:avLst/>
          </a:prstGeom>
        </p:spPr>
      </p:pic>
    </p:spTree>
    <p:extLst>
      <p:ext uri="{BB962C8B-B14F-4D97-AF65-F5344CB8AC3E}">
        <p14:creationId xmlns:p14="http://schemas.microsoft.com/office/powerpoint/2010/main" val="273995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35C5A-4DFE-A640-9A12-B8971936F25B}"/>
              </a:ext>
            </a:extLst>
          </p:cNvPr>
          <p:cNvPicPr>
            <a:picLocks noChangeAspect="1"/>
          </p:cNvPicPr>
          <p:nvPr userDrawn="1"/>
        </p:nvPicPr>
        <p:blipFill>
          <a:blip r:embed="rId9" cstate="email">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237743" y="237744"/>
            <a:ext cx="9902952" cy="5852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37743" y="1232041"/>
            <a:ext cx="11788002" cy="4549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354422"/>
            <a:ext cx="811019" cy="503578"/>
          </a:xfrm>
          <a:prstGeom prst="rect">
            <a:avLst/>
          </a:prstGeom>
        </p:spPr>
        <p:txBody>
          <a:bodyPr vert="horz" lIns="91440" tIns="45720" rIns="91440" bIns="45720" rtlCol="0" anchor="t"/>
          <a:lstStyle>
            <a:lvl1pPr algn="l">
              <a:defRPr sz="2800">
                <a:solidFill>
                  <a:schemeClr val="accent1"/>
                </a:solidFill>
              </a:defRPr>
            </a:lvl1pPr>
          </a:lstStyle>
          <a:p>
            <a:fld id="{39E56EE8-E5B9-5047-AE15-3717AE4277FB}" type="slidenum">
              <a:rPr lang="en-US" smtClean="0"/>
              <a:pPr/>
              <a:t>‹#›</a:t>
            </a:fld>
            <a:endParaRPr lang="en-US"/>
          </a:p>
        </p:txBody>
      </p:sp>
      <p:cxnSp>
        <p:nvCxnSpPr>
          <p:cNvPr id="10" name="Straight Connector 9">
            <a:extLst>
              <a:ext uri="{FF2B5EF4-FFF2-40B4-BE49-F238E27FC236}">
                <a16:creationId xmlns:a16="http://schemas.microsoft.com/office/drawing/2014/main" id="{7D9C12E6-ED9F-9040-BEB5-6795537E6B4A}"/>
              </a:ext>
            </a:extLst>
          </p:cNvPr>
          <p:cNvCxnSpPr>
            <a:cxnSpLocks/>
          </p:cNvCxnSpPr>
          <p:nvPr userDrawn="1"/>
        </p:nvCxnSpPr>
        <p:spPr>
          <a:xfrm>
            <a:off x="333121" y="893208"/>
            <a:ext cx="5905119"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68110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63" r:id="rId4"/>
    <p:sldLayoutId id="2147483664" r:id="rId5"/>
    <p:sldLayoutId id="2147483666" r:id="rId6"/>
    <p:sldLayoutId id="2147483667" r:id="rId7"/>
  </p:sldLayoutIdLst>
  <p:hf hdr="0" ftr="0" dt="0"/>
  <p:txStyles>
    <p:titleStyle>
      <a:lvl1pPr marL="0" algn="l" defTabSz="914400" rtl="0" eaLnBrk="1" latinLnBrk="0" hangingPunct="1">
        <a:lnSpc>
          <a:spcPct val="90000"/>
        </a:lnSpc>
        <a:spcBef>
          <a:spcPct val="0"/>
        </a:spcBef>
        <a:buNone/>
        <a:defRPr lang="en-US" sz="3200" b="1" i="0" kern="1200" cap="none" dirty="0">
          <a:solidFill>
            <a:schemeClr val="tx1">
              <a:lumMod val="75000"/>
              <a:lumOff val="25000"/>
            </a:schemeClr>
          </a:solidFill>
          <a:effectLst/>
          <a:latin typeface="Helvetica" pitchFamily="2"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32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0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63.svg"/><Relationship Id="rId18" Type="http://schemas.openxmlformats.org/officeDocument/2006/relationships/hyperlink" Target="https://ece.northeastern.edu/wineslab/papers/bonati2021colosseum.pdf" TargetMode="External"/><Relationship Id="rId3" Type="http://schemas.openxmlformats.org/officeDocument/2006/relationships/slideLayout" Target="../slideLayouts/slideLayout3.xml"/><Relationship Id="rId21" Type="http://schemas.openxmlformats.org/officeDocument/2006/relationships/image" Target="../media/image90.png"/><Relationship Id="rId7" Type="http://schemas.openxmlformats.org/officeDocument/2006/relationships/image" Target="../media/image65.svg"/><Relationship Id="rId12" Type="http://schemas.openxmlformats.org/officeDocument/2006/relationships/image" Target="../media/image62.png"/><Relationship Id="rId17" Type="http://schemas.openxmlformats.org/officeDocument/2006/relationships/image" Target="../media/image89.png"/><Relationship Id="rId2" Type="http://schemas.openxmlformats.org/officeDocument/2006/relationships/video" Target="../media/media1.mp4"/><Relationship Id="rId16" Type="http://schemas.openxmlformats.org/officeDocument/2006/relationships/image" Target="../media/image88.png"/><Relationship Id="rId20" Type="http://schemas.openxmlformats.org/officeDocument/2006/relationships/image" Target="../media/image52.svg"/><Relationship Id="rId1" Type="http://schemas.microsoft.com/office/2007/relationships/media" Target="../media/media1.mp4"/><Relationship Id="rId6" Type="http://schemas.openxmlformats.org/officeDocument/2006/relationships/image" Target="../media/image64.png"/><Relationship Id="rId11" Type="http://schemas.openxmlformats.org/officeDocument/2006/relationships/image" Target="../media/image86.svg"/><Relationship Id="rId5" Type="http://schemas.openxmlformats.org/officeDocument/2006/relationships/image" Target="../media/image82.png"/><Relationship Id="rId15" Type="http://schemas.openxmlformats.org/officeDocument/2006/relationships/hyperlink" Target="https://doi.org/10.48550/arXiv.2312.07896" TargetMode="External"/><Relationship Id="rId10" Type="http://schemas.openxmlformats.org/officeDocument/2006/relationships/image" Target="../media/image85.png"/><Relationship Id="rId19" Type="http://schemas.openxmlformats.org/officeDocument/2006/relationships/image" Target="../media/image51.png"/><Relationship Id="rId4" Type="http://schemas.openxmlformats.org/officeDocument/2006/relationships/notesSlide" Target="../notesSlides/notesSlide9.xml"/><Relationship Id="rId9" Type="http://schemas.openxmlformats.org/officeDocument/2006/relationships/image" Target="../media/image84.svg"/><Relationship Id="rId14"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svg"/><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xml"/><Relationship Id="rId16" Type="http://schemas.openxmlformats.org/officeDocument/2006/relationships/image" Target="../media/image46.svg"/><Relationship Id="rId1" Type="http://schemas.openxmlformats.org/officeDocument/2006/relationships/slideLayout" Target="../slideLayouts/slideLayout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11.png"/><Relationship Id="rId7" Type="http://schemas.openxmlformats.org/officeDocument/2006/relationships/image" Target="../media/image64.png"/><Relationship Id="rId12" Type="http://schemas.openxmlformats.org/officeDocument/2006/relationships/image" Target="../media/image48.svg"/><Relationship Id="rId17" Type="http://schemas.openxmlformats.org/officeDocument/2006/relationships/image" Target="../media/image72.png"/><Relationship Id="rId2" Type="http://schemas.openxmlformats.org/officeDocument/2006/relationships/notesSlide" Target="../notesSlides/notesSlide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3.xml"/><Relationship Id="rId6" Type="http://schemas.openxmlformats.org/officeDocument/2006/relationships/image" Target="../media/image63.svg"/><Relationship Id="rId11" Type="http://schemas.openxmlformats.org/officeDocument/2006/relationships/image" Target="../media/image47.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7.png"/><Relationship Id="rId19" Type="http://schemas.openxmlformats.org/officeDocument/2006/relationships/image" Target="../media/image74.png"/><Relationship Id="rId4" Type="http://schemas.openxmlformats.org/officeDocument/2006/relationships/image" Target="../media/image12.svg"/><Relationship Id="rId9" Type="http://schemas.openxmlformats.org/officeDocument/2006/relationships/image" Target="../media/image66.jpeg"/><Relationship Id="rId14" Type="http://schemas.openxmlformats.org/officeDocument/2006/relationships/image" Target="../media/image69.sv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png"/><Relationship Id="rId7" Type="http://schemas.openxmlformats.org/officeDocument/2006/relationships/image" Target="../media/image78.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emf"/><Relationship Id="rId10" Type="http://schemas.openxmlformats.org/officeDocument/2006/relationships/image" Target="../media/image79.png"/><Relationship Id="rId4" Type="http://schemas.openxmlformats.org/officeDocument/2006/relationships/image" Target="../media/image12.sv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emf"/><Relationship Id="rId1" Type="http://schemas.openxmlformats.org/officeDocument/2006/relationships/slideLayout" Target="../slideLayouts/slideLayout3.xml"/><Relationship Id="rId4" Type="http://schemas.openxmlformats.org/officeDocument/2006/relationships/image" Target="../media/image8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11D3-AB04-417A-0AF0-49B96DB52ACE}"/>
              </a:ext>
            </a:extLst>
          </p:cNvPr>
          <p:cNvSpPr>
            <a:spLocks noGrp="1"/>
          </p:cNvSpPr>
          <p:nvPr>
            <p:ph type="ctrTitle"/>
          </p:nvPr>
        </p:nvSpPr>
        <p:spPr>
          <a:xfrm>
            <a:off x="2441448" y="3227833"/>
            <a:ext cx="9281160" cy="852134"/>
          </a:xfrm>
        </p:spPr>
        <p:txBody>
          <a:bodyPr>
            <a:normAutofit/>
          </a:bodyPr>
          <a:lstStyle/>
          <a:p>
            <a:r>
              <a:rPr lang="en-US" sz="2800" dirty="0">
                <a:latin typeface="+mj-lt"/>
              </a:rPr>
              <a:t>IMPACT xApp: Interference Mitigation with Power Adaptation and Classification of  Traffic</a:t>
            </a:r>
            <a:endParaRPr lang="en-US" dirty="0"/>
          </a:p>
        </p:txBody>
      </p:sp>
      <p:sp>
        <p:nvSpPr>
          <p:cNvPr id="3" name="Subtitle 2">
            <a:extLst>
              <a:ext uri="{FF2B5EF4-FFF2-40B4-BE49-F238E27FC236}">
                <a16:creationId xmlns:a16="http://schemas.microsoft.com/office/drawing/2014/main" id="{4328D751-06ED-FA9A-9116-C48011B848F1}"/>
              </a:ext>
            </a:extLst>
          </p:cNvPr>
          <p:cNvSpPr>
            <a:spLocks noGrp="1"/>
          </p:cNvSpPr>
          <p:nvPr>
            <p:ph type="subTitle" idx="1"/>
          </p:nvPr>
        </p:nvSpPr>
        <p:spPr>
          <a:xfrm>
            <a:off x="1524000" y="4288536"/>
            <a:ext cx="9698182" cy="1078992"/>
          </a:xfrm>
        </p:spPr>
        <p:txBody>
          <a:bodyPr>
            <a:normAutofit/>
          </a:bodyPr>
          <a:lstStyle/>
          <a:p>
            <a:r>
              <a:rPr lang="en-US" dirty="0"/>
              <a:t>Students: Joshua Groen, </a:t>
            </a:r>
            <a:r>
              <a:rPr lang="en-US" dirty="0" err="1"/>
              <a:t>Azuka</a:t>
            </a:r>
            <a:r>
              <a:rPr lang="en-US" dirty="0"/>
              <a:t> </a:t>
            </a:r>
            <a:r>
              <a:rPr lang="en-US" dirty="0" err="1"/>
              <a:t>Chiejina</a:t>
            </a:r>
            <a:r>
              <a:rPr lang="en-US" dirty="0"/>
              <a:t>, Wan Liu, </a:t>
            </a:r>
            <a:r>
              <a:rPr lang="en-US" dirty="0" err="1"/>
              <a:t>Divya</a:t>
            </a:r>
            <a:r>
              <a:rPr lang="en-US" dirty="0"/>
              <a:t> </a:t>
            </a:r>
            <a:r>
              <a:rPr lang="en-US" dirty="0" err="1"/>
              <a:t>Muruganandham</a:t>
            </a:r>
            <a:r>
              <a:rPr lang="en-US" dirty="0"/>
              <a:t>, </a:t>
            </a:r>
            <a:br>
              <a:rPr lang="en-US" dirty="0"/>
            </a:br>
            <a:r>
              <a:rPr lang="en-US" dirty="0">
                <a:solidFill>
                  <a:srgbClr val="FFFF00"/>
                </a:solidFill>
              </a:rPr>
              <a:t>Faculty: Dr. Vijay K. Shah and Dr. Kaushik Chowdhury</a:t>
            </a:r>
          </a:p>
        </p:txBody>
      </p:sp>
      <p:pic>
        <p:nvPicPr>
          <p:cNvPr id="4" name="Picture 2" descr="NSF">
            <a:extLst>
              <a:ext uri="{FF2B5EF4-FFF2-40B4-BE49-F238E27FC236}">
                <a16:creationId xmlns:a16="http://schemas.microsoft.com/office/drawing/2014/main" id="{14EA3033-560D-8BFB-BC80-B2C34761D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891" y="5202334"/>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9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0CD98AA-49C6-538B-87ED-3FFE2FC75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6" y="1762506"/>
            <a:ext cx="2876550" cy="485775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31;g28bff4c6a85_0_3">
            <a:extLst>
              <a:ext uri="{FF2B5EF4-FFF2-40B4-BE49-F238E27FC236}">
                <a16:creationId xmlns:a16="http://schemas.microsoft.com/office/drawing/2014/main" id="{306D8F0A-518D-7AC0-DABF-E95C70149047}"/>
              </a:ext>
            </a:extLst>
          </p:cNvPr>
          <p:cNvSpPr/>
          <p:nvPr/>
        </p:nvSpPr>
        <p:spPr>
          <a:xfrm>
            <a:off x="2839404" y="4889822"/>
            <a:ext cx="5445115" cy="1121294"/>
          </a:xfrm>
          <a:prstGeom prst="roundRect">
            <a:avLst>
              <a:gd name="adj" fmla="val 16667"/>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0BDF1194-D621-D801-6D2D-C4C4E4AB7FB5}"/>
              </a:ext>
            </a:extLst>
          </p:cNvPr>
          <p:cNvSpPr>
            <a:spLocks noGrp="1"/>
          </p:cNvSpPr>
          <p:nvPr>
            <p:ph type="title"/>
          </p:nvPr>
        </p:nvSpPr>
        <p:spPr/>
        <p:txBody>
          <a:bodyPr/>
          <a:lstStyle/>
          <a:p>
            <a:r>
              <a:rPr lang="en-US"/>
              <a:t>System</a:t>
            </a:r>
          </a:p>
        </p:txBody>
      </p:sp>
      <p:sp>
        <p:nvSpPr>
          <p:cNvPr id="4" name="Slide Number Placeholder 3">
            <a:extLst>
              <a:ext uri="{FF2B5EF4-FFF2-40B4-BE49-F238E27FC236}">
                <a16:creationId xmlns:a16="http://schemas.microsoft.com/office/drawing/2014/main" id="{63EDD7BC-1678-4306-FDDB-793190DD0B70}"/>
              </a:ext>
            </a:extLst>
          </p:cNvPr>
          <p:cNvSpPr>
            <a:spLocks noGrp="1"/>
          </p:cNvSpPr>
          <p:nvPr>
            <p:ph type="sldNum" sz="quarter" idx="10"/>
          </p:nvPr>
        </p:nvSpPr>
        <p:spPr/>
        <p:txBody>
          <a:bodyPr/>
          <a:lstStyle/>
          <a:p>
            <a:fld id="{39E56EE8-E5B9-5047-AE15-3717AE4277FB}" type="slidenum">
              <a:rPr lang="en-US" smtClean="0"/>
              <a:pPr/>
              <a:t>10</a:t>
            </a:fld>
            <a:endParaRPr lang="en-US"/>
          </a:p>
        </p:txBody>
      </p:sp>
      <p:grpSp>
        <p:nvGrpSpPr>
          <p:cNvPr id="5" name="Google Shape;235;g28bff4c6a85_0_3">
            <a:extLst>
              <a:ext uri="{FF2B5EF4-FFF2-40B4-BE49-F238E27FC236}">
                <a16:creationId xmlns:a16="http://schemas.microsoft.com/office/drawing/2014/main" id="{32E49CD1-D25F-82F6-3C7C-4A409F1C8F96}"/>
              </a:ext>
            </a:extLst>
          </p:cNvPr>
          <p:cNvGrpSpPr/>
          <p:nvPr/>
        </p:nvGrpSpPr>
        <p:grpSpPr>
          <a:xfrm>
            <a:off x="107335" y="948470"/>
            <a:ext cx="11977330" cy="913901"/>
            <a:chOff x="3571" y="0"/>
            <a:chExt cx="12188428" cy="913901"/>
          </a:xfrm>
        </p:grpSpPr>
        <p:sp>
          <p:nvSpPr>
            <p:cNvPr id="6" name="Google Shape;236;g28bff4c6a85_0_3">
              <a:extLst>
                <a:ext uri="{FF2B5EF4-FFF2-40B4-BE49-F238E27FC236}">
                  <a16:creationId xmlns:a16="http://schemas.microsoft.com/office/drawing/2014/main" id="{E87514D8-699E-D48F-E92C-E3F2B6032388}"/>
                </a:ext>
              </a:extLst>
            </p:cNvPr>
            <p:cNvSpPr/>
            <p:nvPr/>
          </p:nvSpPr>
          <p:spPr>
            <a:xfrm>
              <a:off x="3571" y="0"/>
              <a:ext cx="4351734" cy="913901"/>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7;g28bff4c6a85_0_3">
              <a:extLst>
                <a:ext uri="{FF2B5EF4-FFF2-40B4-BE49-F238E27FC236}">
                  <a16:creationId xmlns:a16="http://schemas.microsoft.com/office/drawing/2014/main" id="{2551EA96-2A4B-B921-4A0A-785372C495EB}"/>
                </a:ext>
              </a:extLst>
            </p:cNvPr>
            <p:cNvSpPr txBox="1"/>
            <p:nvPr/>
          </p:nvSpPr>
          <p:spPr>
            <a:xfrm>
              <a:off x="460523" y="0"/>
              <a:ext cx="3437833" cy="913901"/>
            </a:xfrm>
            <a:prstGeom prst="rect">
              <a:avLst/>
            </a:prstGeom>
            <a:noFill/>
            <a:ln>
              <a:noFill/>
            </a:ln>
          </p:spPr>
          <p:txBody>
            <a:bodyPr spcFirstLastPara="1" wrap="square" lIns="112000" tIns="37325" rIns="37325" bIns="37325"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lang="en-US"/>
            </a:p>
          </p:txBody>
        </p:sp>
        <p:sp>
          <p:nvSpPr>
            <p:cNvPr id="8" name="Google Shape;238;g28bff4c6a85_0_3">
              <a:extLst>
                <a:ext uri="{FF2B5EF4-FFF2-40B4-BE49-F238E27FC236}">
                  <a16:creationId xmlns:a16="http://schemas.microsoft.com/office/drawing/2014/main" id="{9D15CDF8-ACDD-86AD-9494-B50D7A3964CF}"/>
                </a:ext>
              </a:extLst>
            </p:cNvPr>
            <p:cNvSpPr/>
            <p:nvPr/>
          </p:nvSpPr>
          <p:spPr>
            <a:xfrm>
              <a:off x="3920132" y="0"/>
              <a:ext cx="4351734" cy="913901"/>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9;g28bff4c6a85_0_3">
              <a:extLst>
                <a:ext uri="{FF2B5EF4-FFF2-40B4-BE49-F238E27FC236}">
                  <a16:creationId xmlns:a16="http://schemas.microsoft.com/office/drawing/2014/main" id="{AC6E7BBC-9250-9B98-F816-7DE2B09AB334}"/>
                </a:ext>
              </a:extLst>
            </p:cNvPr>
            <p:cNvSpPr txBox="1"/>
            <p:nvPr/>
          </p:nvSpPr>
          <p:spPr>
            <a:xfrm>
              <a:off x="4377083" y="0"/>
              <a:ext cx="3437833" cy="913901"/>
            </a:xfrm>
            <a:prstGeom prst="rect">
              <a:avLst/>
            </a:prstGeom>
            <a:noFill/>
            <a:ln>
              <a:noFill/>
            </a:ln>
          </p:spPr>
          <p:txBody>
            <a:bodyPr spcFirstLastPara="1" wrap="square" lIns="112000" tIns="37325" rIns="37325" bIns="37325"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a:p>
          </p:txBody>
        </p:sp>
        <p:sp>
          <p:nvSpPr>
            <p:cNvPr id="10" name="Google Shape;240;g28bff4c6a85_0_3">
              <a:extLst>
                <a:ext uri="{FF2B5EF4-FFF2-40B4-BE49-F238E27FC236}">
                  <a16:creationId xmlns:a16="http://schemas.microsoft.com/office/drawing/2014/main" id="{AA470916-FA76-1ABA-BF64-1AA4A150A48C}"/>
                </a:ext>
              </a:extLst>
            </p:cNvPr>
            <p:cNvSpPr/>
            <p:nvPr/>
          </p:nvSpPr>
          <p:spPr>
            <a:xfrm>
              <a:off x="7840265" y="0"/>
              <a:ext cx="4351734" cy="913901"/>
            </a:xfrm>
            <a:prstGeom prst="chevron">
              <a:avLst>
                <a:gd name="adj" fmla="val 5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1;g28bff4c6a85_0_3">
              <a:extLst>
                <a:ext uri="{FF2B5EF4-FFF2-40B4-BE49-F238E27FC236}">
                  <a16:creationId xmlns:a16="http://schemas.microsoft.com/office/drawing/2014/main" id="{B7A7E28C-D4CA-590F-4107-0C36A43A8CA6}"/>
                </a:ext>
              </a:extLst>
            </p:cNvPr>
            <p:cNvSpPr txBox="1"/>
            <p:nvPr/>
          </p:nvSpPr>
          <p:spPr>
            <a:xfrm>
              <a:off x="8297216" y="0"/>
              <a:ext cx="3437833" cy="913901"/>
            </a:xfrm>
            <a:prstGeom prst="rect">
              <a:avLst/>
            </a:prstGeom>
            <a:noFill/>
            <a:ln>
              <a:noFill/>
            </a:ln>
          </p:spPr>
          <p:txBody>
            <a:bodyPr spcFirstLastPara="1" wrap="square" lIns="112000" tIns="37325" rIns="37325" bIns="37325"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a:p>
          </p:txBody>
        </p:sp>
      </p:grpSp>
      <p:sp>
        <p:nvSpPr>
          <p:cNvPr id="17" name="Google Shape;229;g28bff4c6a85_0_3">
            <a:extLst>
              <a:ext uri="{FF2B5EF4-FFF2-40B4-BE49-F238E27FC236}">
                <a16:creationId xmlns:a16="http://schemas.microsoft.com/office/drawing/2014/main" id="{4CDE3120-9823-CC60-1CB7-9E4D5C939E7A}"/>
              </a:ext>
            </a:extLst>
          </p:cNvPr>
          <p:cNvSpPr txBox="1"/>
          <p:nvPr/>
        </p:nvSpPr>
        <p:spPr>
          <a:xfrm>
            <a:off x="295771" y="6524770"/>
            <a:ext cx="8890000" cy="369291"/>
          </a:xfrm>
          <a:prstGeom prst="rect">
            <a:avLst/>
          </a:prstGeom>
          <a:noFill/>
          <a:ln>
            <a:noFill/>
          </a:ln>
        </p:spPr>
        <p:txBody>
          <a:bodyPr spcFirstLastPara="1" wrap="square" lIns="91425" tIns="45700" rIns="91425" bIns="45700" anchor="t" anchorCtr="0">
            <a:spAutoFit/>
          </a:bodyPr>
          <a:lstStyle/>
          <a:p>
            <a:pPr lvl="0"/>
            <a:r>
              <a:rPr lang="en-US" sz="600" b="0" i="0" u="none" strike="noStrike" cap="none">
                <a:solidFill>
                  <a:srgbClr val="333333"/>
                </a:solidFill>
                <a:latin typeface="Helvetica Neue"/>
                <a:ea typeface="Helvetica Neue"/>
                <a:cs typeface="Helvetica Neue"/>
                <a:sym typeface="Helvetica Neue"/>
              </a:rPr>
              <a:t>[1] J. Groen, M. </a:t>
            </a:r>
            <a:r>
              <a:rPr lang="en-US" sz="600" b="0" i="0" u="none" strike="noStrike" cap="none" err="1">
                <a:solidFill>
                  <a:srgbClr val="333333"/>
                </a:solidFill>
                <a:latin typeface="Helvetica Neue"/>
                <a:ea typeface="Helvetica Neue"/>
                <a:cs typeface="Helvetica Neue"/>
                <a:sym typeface="Helvetica Neue"/>
              </a:rPr>
              <a:t>Belgiovine</a:t>
            </a:r>
            <a:r>
              <a:rPr lang="en-US" sz="600" b="0" i="0" u="none" strike="noStrike" cap="none">
                <a:solidFill>
                  <a:srgbClr val="333333"/>
                </a:solidFill>
                <a:latin typeface="Helvetica Neue"/>
                <a:ea typeface="Helvetica Neue"/>
                <a:cs typeface="Helvetica Neue"/>
                <a:sym typeface="Helvetica Neue"/>
              </a:rPr>
              <a:t>, U. Demir, B. Kim, and K. Chowdhury, “TRACTOR: Traffic Analysis and Classification Tool </a:t>
            </a:r>
            <a:r>
              <a:rPr lang="en-US" sz="600">
                <a:solidFill>
                  <a:srgbClr val="333333"/>
                </a:solidFill>
                <a:latin typeface="Helvetica Neue"/>
                <a:ea typeface="Helvetica Neue"/>
                <a:cs typeface="Helvetica Neue"/>
                <a:sym typeface="Helvetica Neue"/>
              </a:rPr>
              <a:t>For Open RAN,” IEEE International Conference on Communications (ICC), June 2024.</a:t>
            </a:r>
          </a:p>
          <a:p>
            <a:pPr lvl="0"/>
            <a:r>
              <a:rPr lang="en-US" sz="600" b="0" i="0" u="none" strike="noStrike" cap="none">
                <a:solidFill>
                  <a:srgbClr val="333333"/>
                </a:solidFill>
                <a:latin typeface="Helvetica Neue"/>
                <a:ea typeface="Helvetica Neue"/>
                <a:cs typeface="Helvetica Neue"/>
                <a:sym typeface="Helvetica Neue"/>
              </a:rPr>
              <a:t>[</a:t>
            </a:r>
            <a:r>
              <a:rPr lang="en-US" sz="600">
                <a:solidFill>
                  <a:srgbClr val="333333"/>
                </a:solidFill>
                <a:latin typeface="Helvetica Neue"/>
                <a:ea typeface="Helvetica Neue"/>
                <a:cs typeface="Helvetica Neue"/>
                <a:sym typeface="Helvetica Neue"/>
              </a:rPr>
              <a:t>3] L. </a:t>
            </a:r>
            <a:r>
              <a:rPr lang="en-US" sz="600" err="1">
                <a:solidFill>
                  <a:srgbClr val="333333"/>
                </a:solidFill>
                <a:latin typeface="Helvetica Neue"/>
                <a:ea typeface="Helvetica Neue"/>
                <a:cs typeface="Helvetica Neue"/>
                <a:sym typeface="Helvetica Neue"/>
              </a:rPr>
              <a:t>Bonati</a:t>
            </a:r>
            <a:r>
              <a:rPr lang="en-US" sz="600">
                <a:solidFill>
                  <a:srgbClr val="333333"/>
                </a:solidFill>
                <a:latin typeface="Helvetica Neue"/>
                <a:ea typeface="Helvetica Neue"/>
                <a:cs typeface="Helvetica Neue"/>
                <a:sym typeface="Helvetica Neue"/>
              </a:rPr>
              <a:t>, et al., “Colosseum: Large-Scale Wireless Experimentation Through Hardware-in-the-Loop Network Emulation,” in Proceedings of IEEE Intl. </a:t>
            </a:r>
            <a:r>
              <a:rPr lang="en-US" sz="600" err="1">
                <a:solidFill>
                  <a:srgbClr val="333333"/>
                </a:solidFill>
                <a:latin typeface="Helvetica Neue"/>
                <a:ea typeface="Helvetica Neue"/>
                <a:cs typeface="Helvetica Neue"/>
                <a:sym typeface="Helvetica Neue"/>
              </a:rPr>
              <a:t>Symp</a:t>
            </a:r>
            <a:r>
              <a:rPr lang="en-US" sz="600">
                <a:solidFill>
                  <a:srgbClr val="333333"/>
                </a:solidFill>
                <a:latin typeface="Helvetica Neue"/>
                <a:ea typeface="Helvetica Neue"/>
                <a:cs typeface="Helvetica Neue"/>
                <a:sym typeface="Helvetica Neue"/>
              </a:rPr>
              <a:t>. on Dynamic Spectrum Access Networks (</a:t>
            </a:r>
            <a:r>
              <a:rPr lang="en-US" sz="600" err="1">
                <a:solidFill>
                  <a:srgbClr val="333333"/>
                </a:solidFill>
                <a:latin typeface="Helvetica Neue"/>
                <a:ea typeface="Helvetica Neue"/>
                <a:cs typeface="Helvetica Neue"/>
                <a:sym typeface="Helvetica Neue"/>
              </a:rPr>
              <a:t>DySPAN</a:t>
            </a:r>
            <a:r>
              <a:rPr lang="en-US" sz="600">
                <a:solidFill>
                  <a:srgbClr val="333333"/>
                </a:solidFill>
                <a:latin typeface="Helvetica Neue"/>
                <a:ea typeface="Helvetica Neue"/>
                <a:cs typeface="Helvetica Neue"/>
                <a:sym typeface="Helvetica Neue"/>
              </a:rPr>
              <a:t>), Virtual Conference, December 2021. </a:t>
            </a:r>
            <a:endParaRPr lang="en-US" sz="600" b="0" i="0" u="none" strike="noStrike" cap="none">
              <a:solidFill>
                <a:srgbClr val="333333"/>
              </a:solidFill>
              <a:latin typeface="Helvetica Neue"/>
              <a:ea typeface="Helvetica Neue"/>
              <a:cs typeface="Helvetica Neue"/>
              <a:sym typeface="Helvetica Neue"/>
            </a:endParaRPr>
          </a:p>
          <a:p>
            <a:pPr lvl="0"/>
            <a:r>
              <a:rPr lang="en-US" sz="600" b="0" i="0" u="none" strike="noStrike" cap="none">
                <a:solidFill>
                  <a:srgbClr val="333333"/>
                </a:solidFill>
                <a:latin typeface="Helvetica Neue"/>
                <a:ea typeface="Helvetica Neue"/>
                <a:cs typeface="Helvetica Neue"/>
                <a:sym typeface="Helvetica Neue"/>
              </a:rPr>
              <a:t>[</a:t>
            </a:r>
            <a:r>
              <a:rPr lang="en-US" sz="600">
                <a:solidFill>
                  <a:srgbClr val="333333"/>
                </a:solidFill>
                <a:latin typeface="Helvetica Neue"/>
                <a:ea typeface="Helvetica Neue"/>
                <a:cs typeface="Helvetica Neue"/>
                <a:sym typeface="Helvetica Neue"/>
              </a:rPr>
              <a:t>2</a:t>
            </a:r>
            <a:r>
              <a:rPr lang="en-US" sz="600" b="0" i="0" u="none" strike="noStrike" cap="none">
                <a:solidFill>
                  <a:srgbClr val="333333"/>
                </a:solidFill>
                <a:latin typeface="Helvetica Neue"/>
                <a:ea typeface="Helvetica Neue"/>
                <a:cs typeface="Helvetica Neue"/>
                <a:sym typeface="Helvetica Neue"/>
              </a:rPr>
              <a:t>] </a:t>
            </a:r>
            <a:r>
              <a:rPr lang="en-US" sz="600">
                <a:solidFill>
                  <a:srgbClr val="333333"/>
                </a:solidFill>
                <a:latin typeface="Helvetica Neue"/>
                <a:ea typeface="Helvetica Neue"/>
                <a:cs typeface="Helvetica Neue"/>
                <a:sym typeface="Helvetica Neue"/>
              </a:rPr>
              <a:t>Leonardo </a:t>
            </a:r>
            <a:r>
              <a:rPr lang="en-US" sz="600" err="1">
                <a:solidFill>
                  <a:srgbClr val="333333"/>
                </a:solidFill>
                <a:latin typeface="Helvetica Neue"/>
                <a:ea typeface="Helvetica Neue"/>
                <a:cs typeface="Helvetica Neue"/>
                <a:sym typeface="Helvetica Neue"/>
              </a:rPr>
              <a:t>Bonati</a:t>
            </a:r>
            <a:r>
              <a:rPr lang="en-US" sz="600">
                <a:solidFill>
                  <a:srgbClr val="333333"/>
                </a:solidFill>
                <a:latin typeface="Helvetica Neue"/>
                <a:ea typeface="Helvetica Neue"/>
                <a:cs typeface="Helvetica Neue"/>
                <a:sym typeface="Helvetica Neue"/>
              </a:rPr>
              <a:t>, Salvatore </a:t>
            </a:r>
            <a:r>
              <a:rPr lang="en-US" sz="600" err="1">
                <a:solidFill>
                  <a:srgbClr val="333333"/>
                </a:solidFill>
                <a:latin typeface="Helvetica Neue"/>
                <a:ea typeface="Helvetica Neue"/>
                <a:cs typeface="Helvetica Neue"/>
                <a:sym typeface="Helvetica Neue"/>
              </a:rPr>
              <a:t>D'Oro</a:t>
            </a:r>
            <a:r>
              <a:rPr lang="en-US" sz="600">
                <a:solidFill>
                  <a:srgbClr val="333333"/>
                </a:solidFill>
                <a:latin typeface="Helvetica Neue"/>
                <a:ea typeface="Helvetica Neue"/>
                <a:cs typeface="Helvetica Neue"/>
                <a:sym typeface="Helvetica Neue"/>
              </a:rPr>
              <a:t>, Stefano </a:t>
            </a:r>
            <a:r>
              <a:rPr lang="en-US" sz="600" err="1">
                <a:solidFill>
                  <a:srgbClr val="333333"/>
                </a:solidFill>
                <a:latin typeface="Helvetica Neue"/>
                <a:ea typeface="Helvetica Neue"/>
                <a:cs typeface="Helvetica Neue"/>
                <a:sym typeface="Helvetica Neue"/>
              </a:rPr>
              <a:t>Basagni</a:t>
            </a:r>
            <a:r>
              <a:rPr lang="en-US" sz="600">
                <a:solidFill>
                  <a:srgbClr val="333333"/>
                </a:solidFill>
                <a:latin typeface="Helvetica Neue"/>
                <a:ea typeface="Helvetica Neue"/>
                <a:cs typeface="Helvetica Neue"/>
                <a:sym typeface="Helvetica Neue"/>
              </a:rPr>
              <a:t>, and Tommaso </a:t>
            </a:r>
            <a:r>
              <a:rPr lang="en-US" sz="600" err="1">
                <a:solidFill>
                  <a:srgbClr val="333333"/>
                </a:solidFill>
                <a:latin typeface="Helvetica Neue"/>
                <a:ea typeface="Helvetica Neue"/>
                <a:cs typeface="Helvetica Neue"/>
                <a:sym typeface="Helvetica Neue"/>
              </a:rPr>
              <a:t>Melodia</a:t>
            </a:r>
            <a:r>
              <a:rPr lang="en-US" sz="600">
                <a:solidFill>
                  <a:srgbClr val="333333"/>
                </a:solidFill>
                <a:latin typeface="Helvetica Neue"/>
                <a:ea typeface="Helvetica Neue"/>
                <a:cs typeface="Helvetica Neue"/>
                <a:sym typeface="Helvetica Neue"/>
              </a:rPr>
              <a:t>,”SCOPE: an open and </a:t>
            </a:r>
            <a:r>
              <a:rPr lang="en-US" sz="600" err="1">
                <a:solidFill>
                  <a:srgbClr val="333333"/>
                </a:solidFill>
                <a:latin typeface="Helvetica Neue"/>
                <a:ea typeface="Helvetica Neue"/>
                <a:cs typeface="Helvetica Neue"/>
                <a:sym typeface="Helvetica Neue"/>
              </a:rPr>
              <a:t>softwarized</a:t>
            </a:r>
            <a:r>
              <a:rPr lang="en-US" sz="600">
                <a:solidFill>
                  <a:srgbClr val="333333"/>
                </a:solidFill>
                <a:latin typeface="Helvetica Neue"/>
                <a:ea typeface="Helvetica Neue"/>
                <a:cs typeface="Helvetica Neue"/>
                <a:sym typeface="Helvetica Neue"/>
              </a:rPr>
              <a:t> prototyping platform for NextG systems,” International Conference on Mobile Systems, Applications, and Services (</a:t>
            </a:r>
            <a:r>
              <a:rPr lang="en-US" sz="600" err="1">
                <a:solidFill>
                  <a:srgbClr val="333333"/>
                </a:solidFill>
                <a:latin typeface="Helvetica Neue"/>
                <a:ea typeface="Helvetica Neue"/>
                <a:cs typeface="Helvetica Neue"/>
                <a:sym typeface="Helvetica Neue"/>
              </a:rPr>
              <a:t>MobiSys</a:t>
            </a:r>
            <a:r>
              <a:rPr lang="en-US" sz="600">
                <a:solidFill>
                  <a:srgbClr val="333333"/>
                </a:solidFill>
                <a:latin typeface="Helvetica Neue"/>
                <a:ea typeface="Helvetica Neue"/>
                <a:cs typeface="Helvetica Neue"/>
                <a:sym typeface="Helvetica Neue"/>
              </a:rPr>
              <a:t>) 2021. </a:t>
            </a:r>
            <a:endParaRPr lang="en-US" sz="600" b="0" i="0" u="none" strike="noStrike" cap="none">
              <a:solidFill>
                <a:srgbClr val="333333"/>
              </a:solidFill>
              <a:latin typeface="Helvetica Neue"/>
              <a:ea typeface="Helvetica Neue"/>
              <a:cs typeface="Helvetica Neue"/>
              <a:sym typeface="Helvetica Neue"/>
            </a:endParaRPr>
          </a:p>
        </p:txBody>
      </p:sp>
      <p:sp>
        <p:nvSpPr>
          <p:cNvPr id="32" name="TextBox 31">
            <a:extLst>
              <a:ext uri="{FF2B5EF4-FFF2-40B4-BE49-F238E27FC236}">
                <a16:creationId xmlns:a16="http://schemas.microsoft.com/office/drawing/2014/main" id="{1C1F4A50-D84A-C2B9-2E9E-87A193BA2766}"/>
              </a:ext>
            </a:extLst>
          </p:cNvPr>
          <p:cNvSpPr txBox="1"/>
          <p:nvPr/>
        </p:nvSpPr>
        <p:spPr>
          <a:xfrm>
            <a:off x="9640412" y="3776520"/>
            <a:ext cx="838853" cy="369332"/>
          </a:xfrm>
          <a:prstGeom prst="rect">
            <a:avLst/>
          </a:prstGeom>
          <a:noFill/>
        </p:spPr>
        <p:txBody>
          <a:bodyPr wrap="square" rtlCol="0">
            <a:spAutoFit/>
          </a:bodyPr>
          <a:lstStyle/>
          <a:p>
            <a:pPr algn="ctr"/>
            <a:r>
              <a:rPr lang="en-US"/>
              <a:t>UE</a:t>
            </a:r>
          </a:p>
        </p:txBody>
      </p:sp>
      <p:pic>
        <p:nvPicPr>
          <p:cNvPr id="33" name="Content Placeholder 6" descr="Smart Phone with solid fill">
            <a:extLst>
              <a:ext uri="{FF2B5EF4-FFF2-40B4-BE49-F238E27FC236}">
                <a16:creationId xmlns:a16="http://schemas.microsoft.com/office/drawing/2014/main" id="{C6937B70-11DC-2C9A-8B61-EB4263CF57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63038" y="3042701"/>
            <a:ext cx="814737" cy="814737"/>
          </a:xfrm>
          <a:prstGeom prst="rect">
            <a:avLst/>
          </a:prstGeom>
        </p:spPr>
      </p:pic>
      <p:pic>
        <p:nvPicPr>
          <p:cNvPr id="34" name="Graphic 33" descr="Laptop with solid fill">
            <a:extLst>
              <a:ext uri="{FF2B5EF4-FFF2-40B4-BE49-F238E27FC236}">
                <a16:creationId xmlns:a16="http://schemas.microsoft.com/office/drawing/2014/main" id="{93E4DC2C-3560-CC7B-EF8A-995FA3F226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1101" y="4656360"/>
            <a:ext cx="914400" cy="914400"/>
          </a:xfrm>
          <a:prstGeom prst="rect">
            <a:avLst/>
          </a:prstGeom>
        </p:spPr>
      </p:pic>
      <p:grpSp>
        <p:nvGrpSpPr>
          <p:cNvPr id="35" name="Group 34">
            <a:extLst>
              <a:ext uri="{FF2B5EF4-FFF2-40B4-BE49-F238E27FC236}">
                <a16:creationId xmlns:a16="http://schemas.microsoft.com/office/drawing/2014/main" id="{05217BFF-D5BD-8171-CC84-E577D9D28B61}"/>
              </a:ext>
            </a:extLst>
          </p:cNvPr>
          <p:cNvGrpSpPr/>
          <p:nvPr/>
        </p:nvGrpSpPr>
        <p:grpSpPr>
          <a:xfrm rot="4952949">
            <a:off x="10095687" y="4012846"/>
            <a:ext cx="822232" cy="232255"/>
            <a:chOff x="9427199" y="3261967"/>
            <a:chExt cx="822232" cy="232255"/>
          </a:xfrm>
        </p:grpSpPr>
        <p:cxnSp>
          <p:nvCxnSpPr>
            <p:cNvPr id="36" name="Straight Connector 35">
              <a:extLst>
                <a:ext uri="{FF2B5EF4-FFF2-40B4-BE49-F238E27FC236}">
                  <a16:creationId xmlns:a16="http://schemas.microsoft.com/office/drawing/2014/main" id="{CED33E16-B253-90C3-9610-4E74DF1C3A87}"/>
                </a:ext>
              </a:extLst>
            </p:cNvPr>
            <p:cNvCxnSpPr>
              <a:cxnSpLocks/>
            </p:cNvCxnSpPr>
            <p:nvPr/>
          </p:nvCxnSpPr>
          <p:spPr>
            <a:xfrm flipV="1">
              <a:off x="9427199" y="3294383"/>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3C48AA-FF19-F9DE-F983-C01FCFC9FCA2}"/>
                </a:ext>
              </a:extLst>
            </p:cNvPr>
            <p:cNvCxnSpPr>
              <a:cxnSpLocks/>
            </p:cNvCxnSpPr>
            <p:nvPr/>
          </p:nvCxnSpPr>
          <p:spPr>
            <a:xfrm flipV="1">
              <a:off x="9768770" y="3261967"/>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BE6F7DC-662E-DFA3-8230-061F02810E64}"/>
                </a:ext>
              </a:extLst>
            </p:cNvPr>
            <p:cNvCxnSpPr>
              <a:cxnSpLocks/>
            </p:cNvCxnSpPr>
            <p:nvPr/>
          </p:nvCxnSpPr>
          <p:spPr>
            <a:xfrm flipV="1">
              <a:off x="9775790" y="3294383"/>
              <a:ext cx="126168" cy="1646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A8E3682-B3B0-628F-8259-6EE0E8EB5CC0}"/>
              </a:ext>
            </a:extLst>
          </p:cNvPr>
          <p:cNvSpPr txBox="1"/>
          <p:nvPr/>
        </p:nvSpPr>
        <p:spPr>
          <a:xfrm>
            <a:off x="8956431" y="5384043"/>
            <a:ext cx="1112288" cy="307777"/>
          </a:xfrm>
          <a:prstGeom prst="rect">
            <a:avLst/>
          </a:prstGeom>
          <a:noFill/>
        </p:spPr>
        <p:txBody>
          <a:bodyPr wrap="square" rtlCol="0">
            <a:spAutoFit/>
          </a:bodyPr>
          <a:lstStyle/>
          <a:p>
            <a:pPr algn="ctr"/>
            <a:r>
              <a:rPr lang="en-US"/>
              <a:t>Interferer</a:t>
            </a:r>
          </a:p>
        </p:txBody>
      </p:sp>
      <p:pic>
        <p:nvPicPr>
          <p:cNvPr id="41" name="Content Placeholder 6" descr="Smart Phone with solid fill">
            <a:extLst>
              <a:ext uri="{FF2B5EF4-FFF2-40B4-BE49-F238E27FC236}">
                <a16:creationId xmlns:a16="http://schemas.microsoft.com/office/drawing/2014/main" id="{8EF71C89-DBCE-E89B-0DD1-1A5A1CD572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3583" y="2682274"/>
            <a:ext cx="814737" cy="814737"/>
          </a:xfrm>
          <a:prstGeom prst="rect">
            <a:avLst/>
          </a:prstGeom>
        </p:spPr>
      </p:pic>
      <p:pic>
        <p:nvPicPr>
          <p:cNvPr id="42" name="Content Placeholder 6" descr="Smart Phone with solid fill">
            <a:extLst>
              <a:ext uri="{FF2B5EF4-FFF2-40B4-BE49-F238E27FC236}">
                <a16:creationId xmlns:a16="http://schemas.microsoft.com/office/drawing/2014/main" id="{63AC392D-3441-6A21-0D8F-352BA54C89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95983" y="2834674"/>
            <a:ext cx="814737" cy="814737"/>
          </a:xfrm>
          <a:prstGeom prst="rect">
            <a:avLst/>
          </a:prstGeom>
        </p:spPr>
      </p:pic>
      <p:pic>
        <p:nvPicPr>
          <p:cNvPr id="43" name="Content Placeholder 6" descr="Smart Phone with solid fill">
            <a:extLst>
              <a:ext uri="{FF2B5EF4-FFF2-40B4-BE49-F238E27FC236}">
                <a16:creationId xmlns:a16="http://schemas.microsoft.com/office/drawing/2014/main" id="{40955F23-FAC4-1040-2335-6116931D00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48383" y="2987074"/>
            <a:ext cx="814737" cy="814737"/>
          </a:xfrm>
          <a:prstGeom prst="rect">
            <a:avLst/>
          </a:prstGeom>
        </p:spPr>
      </p:pic>
      <p:pic>
        <p:nvPicPr>
          <p:cNvPr id="44" name="Content Placeholder 6" descr="Smart Phone with solid fill">
            <a:extLst>
              <a:ext uri="{FF2B5EF4-FFF2-40B4-BE49-F238E27FC236}">
                <a16:creationId xmlns:a16="http://schemas.microsoft.com/office/drawing/2014/main" id="{68CDF732-F42C-7A36-D894-6A63E09F2C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0783" y="3139474"/>
            <a:ext cx="814737" cy="814737"/>
          </a:xfrm>
          <a:prstGeom prst="rect">
            <a:avLst/>
          </a:prstGeom>
        </p:spPr>
      </p:pic>
      <p:pic>
        <p:nvPicPr>
          <p:cNvPr id="45" name="Content Placeholder 6" descr="Smart Phone with solid fill">
            <a:extLst>
              <a:ext uri="{FF2B5EF4-FFF2-40B4-BE49-F238E27FC236}">
                <a16:creationId xmlns:a16="http://schemas.microsoft.com/office/drawing/2014/main" id="{68766F8A-8E49-FD56-048F-0D8F8B026C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3183" y="3291874"/>
            <a:ext cx="814737" cy="814737"/>
          </a:xfrm>
          <a:prstGeom prst="rect">
            <a:avLst/>
          </a:prstGeom>
        </p:spPr>
      </p:pic>
      <p:pic>
        <p:nvPicPr>
          <p:cNvPr id="46" name="Content Placeholder 6" descr="Smart Phone with solid fill">
            <a:extLst>
              <a:ext uri="{FF2B5EF4-FFF2-40B4-BE49-F238E27FC236}">
                <a16:creationId xmlns:a16="http://schemas.microsoft.com/office/drawing/2014/main" id="{0B7A03FE-BC94-E130-578B-2BFC5FE3CB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5583" y="3444274"/>
            <a:ext cx="814737" cy="814737"/>
          </a:xfrm>
          <a:prstGeom prst="rect">
            <a:avLst/>
          </a:prstGeom>
        </p:spPr>
      </p:pic>
      <p:pic>
        <p:nvPicPr>
          <p:cNvPr id="47" name="Content Placeholder 6" descr="Smart Phone with solid fill">
            <a:extLst>
              <a:ext uri="{FF2B5EF4-FFF2-40B4-BE49-F238E27FC236}">
                <a16:creationId xmlns:a16="http://schemas.microsoft.com/office/drawing/2014/main" id="{B7541726-1743-474F-4C18-2A96E3AFE1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57983" y="3596674"/>
            <a:ext cx="814737" cy="814737"/>
          </a:xfrm>
          <a:prstGeom prst="rect">
            <a:avLst/>
          </a:prstGeom>
        </p:spPr>
      </p:pic>
      <p:grpSp>
        <p:nvGrpSpPr>
          <p:cNvPr id="48" name="Group 47">
            <a:extLst>
              <a:ext uri="{FF2B5EF4-FFF2-40B4-BE49-F238E27FC236}">
                <a16:creationId xmlns:a16="http://schemas.microsoft.com/office/drawing/2014/main" id="{C20A5D29-9F98-02D6-D6D9-9A4DDE40CC11}"/>
              </a:ext>
            </a:extLst>
          </p:cNvPr>
          <p:cNvGrpSpPr/>
          <p:nvPr/>
        </p:nvGrpSpPr>
        <p:grpSpPr>
          <a:xfrm rot="20088801">
            <a:off x="10780351" y="4069318"/>
            <a:ext cx="608105" cy="300548"/>
            <a:chOff x="9427199" y="3261967"/>
            <a:chExt cx="822232" cy="232255"/>
          </a:xfrm>
        </p:grpSpPr>
        <p:cxnSp>
          <p:nvCxnSpPr>
            <p:cNvPr id="49" name="Straight Connector 48">
              <a:extLst>
                <a:ext uri="{FF2B5EF4-FFF2-40B4-BE49-F238E27FC236}">
                  <a16:creationId xmlns:a16="http://schemas.microsoft.com/office/drawing/2014/main" id="{47823548-981C-2B5E-1895-7107D9B297FB}"/>
                </a:ext>
              </a:extLst>
            </p:cNvPr>
            <p:cNvCxnSpPr>
              <a:cxnSpLocks/>
            </p:cNvCxnSpPr>
            <p:nvPr/>
          </p:nvCxnSpPr>
          <p:spPr>
            <a:xfrm flipV="1">
              <a:off x="9427199" y="3294383"/>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C944A7-91DF-0FEB-0EC0-EEA4D88C3574}"/>
                </a:ext>
              </a:extLst>
            </p:cNvPr>
            <p:cNvCxnSpPr>
              <a:cxnSpLocks/>
            </p:cNvCxnSpPr>
            <p:nvPr/>
          </p:nvCxnSpPr>
          <p:spPr>
            <a:xfrm flipV="1">
              <a:off x="9768770" y="3261967"/>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53DA945-175E-D4A7-FEF5-218C8B8005EE}"/>
                </a:ext>
              </a:extLst>
            </p:cNvPr>
            <p:cNvCxnSpPr>
              <a:cxnSpLocks/>
            </p:cNvCxnSpPr>
            <p:nvPr/>
          </p:nvCxnSpPr>
          <p:spPr>
            <a:xfrm flipV="1">
              <a:off x="9775790" y="3294383"/>
              <a:ext cx="126168" cy="1646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EC9F9225-2714-1FF3-0E0F-CED648255377}"/>
              </a:ext>
            </a:extLst>
          </p:cNvPr>
          <p:cNvSpPr txBox="1"/>
          <p:nvPr/>
        </p:nvSpPr>
        <p:spPr>
          <a:xfrm>
            <a:off x="10848383" y="2147202"/>
            <a:ext cx="1416584" cy="646331"/>
          </a:xfrm>
          <a:prstGeom prst="rect">
            <a:avLst/>
          </a:prstGeom>
          <a:noFill/>
        </p:spPr>
        <p:txBody>
          <a:bodyPr wrap="square" rtlCol="0">
            <a:spAutoFit/>
          </a:bodyPr>
          <a:lstStyle/>
          <a:p>
            <a:pPr algn="ctr"/>
            <a:r>
              <a:rPr lang="en-US"/>
              <a:t>Background UEs – x7</a:t>
            </a:r>
          </a:p>
        </p:txBody>
      </p:sp>
      <p:grpSp>
        <p:nvGrpSpPr>
          <p:cNvPr id="56" name="Group 55">
            <a:extLst>
              <a:ext uri="{FF2B5EF4-FFF2-40B4-BE49-F238E27FC236}">
                <a16:creationId xmlns:a16="http://schemas.microsoft.com/office/drawing/2014/main" id="{1C9FF9F7-7D74-D8CC-F413-7F85BB9DAFC5}"/>
              </a:ext>
            </a:extLst>
          </p:cNvPr>
          <p:cNvGrpSpPr/>
          <p:nvPr/>
        </p:nvGrpSpPr>
        <p:grpSpPr>
          <a:xfrm rot="21085382">
            <a:off x="9811268" y="4753320"/>
            <a:ext cx="822232" cy="232255"/>
            <a:chOff x="9427199" y="3261967"/>
            <a:chExt cx="822232" cy="232255"/>
          </a:xfrm>
        </p:grpSpPr>
        <p:cxnSp>
          <p:nvCxnSpPr>
            <p:cNvPr id="57" name="Straight Connector 56">
              <a:extLst>
                <a:ext uri="{FF2B5EF4-FFF2-40B4-BE49-F238E27FC236}">
                  <a16:creationId xmlns:a16="http://schemas.microsoft.com/office/drawing/2014/main" id="{3025F1F1-F450-754B-4645-39C4C379C5F9}"/>
                </a:ext>
              </a:extLst>
            </p:cNvPr>
            <p:cNvCxnSpPr>
              <a:cxnSpLocks/>
            </p:cNvCxnSpPr>
            <p:nvPr/>
          </p:nvCxnSpPr>
          <p:spPr>
            <a:xfrm flipV="1">
              <a:off x="9427199" y="3294383"/>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048A6DA-20EE-BC4C-84EC-0AEE4F10A323}"/>
                </a:ext>
              </a:extLst>
            </p:cNvPr>
            <p:cNvCxnSpPr>
              <a:cxnSpLocks/>
            </p:cNvCxnSpPr>
            <p:nvPr/>
          </p:nvCxnSpPr>
          <p:spPr>
            <a:xfrm flipV="1">
              <a:off x="9768770" y="3261967"/>
              <a:ext cx="480661" cy="19983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DAE362-8C8F-90B1-9512-50DEE74F2387}"/>
                </a:ext>
              </a:extLst>
            </p:cNvPr>
            <p:cNvCxnSpPr>
              <a:cxnSpLocks/>
            </p:cNvCxnSpPr>
            <p:nvPr/>
          </p:nvCxnSpPr>
          <p:spPr>
            <a:xfrm flipV="1">
              <a:off x="9775790" y="3294383"/>
              <a:ext cx="126168" cy="1646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9" name="Graphic 28" descr="Cell Tower with solid fill">
            <a:extLst>
              <a:ext uri="{FF2B5EF4-FFF2-40B4-BE49-F238E27FC236}">
                <a16:creationId xmlns:a16="http://schemas.microsoft.com/office/drawing/2014/main" id="{4D4BDF4B-03C3-F1CD-1D29-3627F000E0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55710" y="4274298"/>
            <a:ext cx="1241310" cy="1241310"/>
          </a:xfrm>
          <a:prstGeom prst="rect">
            <a:avLst/>
          </a:prstGeom>
        </p:spPr>
      </p:pic>
      <p:sp>
        <p:nvSpPr>
          <p:cNvPr id="30" name="TextBox 29">
            <a:extLst>
              <a:ext uri="{FF2B5EF4-FFF2-40B4-BE49-F238E27FC236}">
                <a16:creationId xmlns:a16="http://schemas.microsoft.com/office/drawing/2014/main" id="{A0FA5659-998A-5B2D-24CC-2BE8BC1927A1}"/>
              </a:ext>
            </a:extLst>
          </p:cNvPr>
          <p:cNvSpPr txBox="1"/>
          <p:nvPr/>
        </p:nvSpPr>
        <p:spPr>
          <a:xfrm>
            <a:off x="10381464" y="5307711"/>
            <a:ext cx="838853" cy="369332"/>
          </a:xfrm>
          <a:prstGeom prst="rect">
            <a:avLst/>
          </a:prstGeom>
          <a:noFill/>
        </p:spPr>
        <p:txBody>
          <a:bodyPr wrap="square" rtlCol="0">
            <a:spAutoFit/>
          </a:bodyPr>
          <a:lstStyle/>
          <a:p>
            <a:pPr algn="ctr"/>
            <a:r>
              <a:rPr lang="en-US"/>
              <a:t>gNB</a:t>
            </a:r>
          </a:p>
        </p:txBody>
      </p:sp>
      <p:pic>
        <p:nvPicPr>
          <p:cNvPr id="62" name="demo_recording">
            <a:hlinkClick r:id="" action="ppaction://media"/>
            <a:extLst>
              <a:ext uri="{FF2B5EF4-FFF2-40B4-BE49-F238E27FC236}">
                <a16:creationId xmlns:a16="http://schemas.microsoft.com/office/drawing/2014/main" id="{15F31716-BBF2-DFAD-1C38-D5FCE84EF4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10494" r="10110"/>
          <a:stretch/>
        </p:blipFill>
        <p:spPr>
          <a:xfrm>
            <a:off x="198445" y="2240832"/>
            <a:ext cx="2291812" cy="1623685"/>
          </a:xfrm>
          <a:prstGeom prst="rect">
            <a:avLst/>
          </a:prstGeom>
        </p:spPr>
      </p:pic>
      <p:sp>
        <p:nvSpPr>
          <p:cNvPr id="3072" name="TextBox 3071">
            <a:extLst>
              <a:ext uri="{FF2B5EF4-FFF2-40B4-BE49-F238E27FC236}">
                <a16:creationId xmlns:a16="http://schemas.microsoft.com/office/drawing/2014/main" id="{3584DA44-AFAF-8185-A486-3B10F4A0FA3D}"/>
              </a:ext>
            </a:extLst>
          </p:cNvPr>
          <p:cNvSpPr txBox="1"/>
          <p:nvPr/>
        </p:nvSpPr>
        <p:spPr>
          <a:xfrm>
            <a:off x="629061" y="955475"/>
            <a:ext cx="3378291" cy="867930"/>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Data Collection and Emulation</a:t>
            </a:r>
            <a:endParaRPr lang="en-US" sz="2800"/>
          </a:p>
        </p:txBody>
      </p:sp>
      <p:sp>
        <p:nvSpPr>
          <p:cNvPr id="3075" name="TextBox 3074">
            <a:extLst>
              <a:ext uri="{FF2B5EF4-FFF2-40B4-BE49-F238E27FC236}">
                <a16:creationId xmlns:a16="http://schemas.microsoft.com/office/drawing/2014/main" id="{779989E1-A199-9B25-AAD8-A0DB8B875C81}"/>
              </a:ext>
            </a:extLst>
          </p:cNvPr>
          <p:cNvSpPr txBox="1"/>
          <p:nvPr/>
        </p:nvSpPr>
        <p:spPr>
          <a:xfrm>
            <a:off x="4483905" y="1162678"/>
            <a:ext cx="3424603" cy="480131"/>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O-RAN environment</a:t>
            </a:r>
            <a:endParaRPr lang="en-US" sz="2800"/>
          </a:p>
        </p:txBody>
      </p:sp>
      <p:sp>
        <p:nvSpPr>
          <p:cNvPr id="3079" name="TextBox 3078">
            <a:extLst>
              <a:ext uri="{FF2B5EF4-FFF2-40B4-BE49-F238E27FC236}">
                <a16:creationId xmlns:a16="http://schemas.microsoft.com/office/drawing/2014/main" id="{C1A1665A-E5BB-1E75-C755-BE411C0A2684}"/>
              </a:ext>
            </a:extLst>
          </p:cNvPr>
          <p:cNvSpPr txBox="1"/>
          <p:nvPr/>
        </p:nvSpPr>
        <p:spPr>
          <a:xfrm>
            <a:off x="8259012" y="969011"/>
            <a:ext cx="3251708" cy="867930"/>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Experimental Scenario</a:t>
            </a:r>
            <a:endParaRPr lang="en-US" sz="2800"/>
          </a:p>
        </p:txBody>
      </p:sp>
      <p:sp>
        <p:nvSpPr>
          <p:cNvPr id="3081" name="TextBox 3080">
            <a:extLst>
              <a:ext uri="{FF2B5EF4-FFF2-40B4-BE49-F238E27FC236}">
                <a16:creationId xmlns:a16="http://schemas.microsoft.com/office/drawing/2014/main" id="{12B36DCB-C252-20C3-6392-048608D3E04A}"/>
              </a:ext>
            </a:extLst>
          </p:cNvPr>
          <p:cNvSpPr txBox="1"/>
          <p:nvPr/>
        </p:nvSpPr>
        <p:spPr>
          <a:xfrm>
            <a:off x="2426696" y="1845185"/>
            <a:ext cx="350520" cy="261610"/>
          </a:xfrm>
          <a:prstGeom prst="rect">
            <a:avLst/>
          </a:prstGeom>
          <a:noFill/>
        </p:spPr>
        <p:txBody>
          <a:bodyPr wrap="square" rtlCol="0">
            <a:spAutoFit/>
          </a:bodyPr>
          <a:lstStyle/>
          <a:p>
            <a:r>
              <a:rPr lang="en-US" sz="1100">
                <a:hlinkClick r:id="rId15">
                  <a:extLst>
                    <a:ext uri="{A12FA001-AC4F-418D-AE19-62706E023703}">
                      <ahyp:hlinkClr xmlns:ahyp="http://schemas.microsoft.com/office/drawing/2018/hyperlinkcolor" val="tx"/>
                    </a:ext>
                  </a:extLst>
                </a:hlinkClick>
              </a:rPr>
              <a:t>[1]</a:t>
            </a:r>
            <a:endParaRPr lang="en-US" sz="1100"/>
          </a:p>
        </p:txBody>
      </p:sp>
      <p:cxnSp>
        <p:nvCxnSpPr>
          <p:cNvPr id="21" name="Straight Arrow Connector 20">
            <a:extLst>
              <a:ext uri="{FF2B5EF4-FFF2-40B4-BE49-F238E27FC236}">
                <a16:creationId xmlns:a16="http://schemas.microsoft.com/office/drawing/2014/main" id="{25DE3A1B-10C1-7EC7-15F1-D1CB1882FDAB}"/>
              </a:ext>
            </a:extLst>
          </p:cNvPr>
          <p:cNvCxnSpPr>
            <a:cxnSpLocks/>
          </p:cNvCxnSpPr>
          <p:nvPr/>
        </p:nvCxnSpPr>
        <p:spPr>
          <a:xfrm>
            <a:off x="1401129" y="4594838"/>
            <a:ext cx="0" cy="2731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708576D-BF6C-49C3-0B13-5533A96C65CD}"/>
              </a:ext>
            </a:extLst>
          </p:cNvPr>
          <p:cNvCxnSpPr>
            <a:cxnSpLocks/>
          </p:cNvCxnSpPr>
          <p:nvPr/>
        </p:nvCxnSpPr>
        <p:spPr>
          <a:xfrm>
            <a:off x="1393512" y="5566630"/>
            <a:ext cx="0" cy="2731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8" name="Google Shape;224;g28bff4c6a85_0_3">
            <a:extLst>
              <a:ext uri="{FF2B5EF4-FFF2-40B4-BE49-F238E27FC236}">
                <a16:creationId xmlns:a16="http://schemas.microsoft.com/office/drawing/2014/main" id="{CA2EAA10-2533-864B-E9E6-394611E4AC97}"/>
              </a:ext>
            </a:extLst>
          </p:cNvPr>
          <p:cNvPicPr preferRelativeResize="0">
            <a:picLocks noChangeAspect="1"/>
          </p:cNvPicPr>
          <p:nvPr/>
        </p:nvPicPr>
        <p:blipFill rotWithShape="1">
          <a:blip r:embed="rId16">
            <a:alphaModFix/>
          </a:blip>
          <a:srcRect/>
          <a:stretch/>
        </p:blipFill>
        <p:spPr>
          <a:xfrm>
            <a:off x="2989428" y="4963150"/>
            <a:ext cx="936888" cy="936888"/>
          </a:xfrm>
          <a:prstGeom prst="rect">
            <a:avLst/>
          </a:prstGeom>
          <a:noFill/>
          <a:ln>
            <a:noFill/>
          </a:ln>
        </p:spPr>
      </p:pic>
      <p:sp>
        <p:nvSpPr>
          <p:cNvPr id="31" name="Google Shape;231;g28bff4c6a85_0_3">
            <a:extLst>
              <a:ext uri="{FF2B5EF4-FFF2-40B4-BE49-F238E27FC236}">
                <a16:creationId xmlns:a16="http://schemas.microsoft.com/office/drawing/2014/main" id="{1ECC5B48-A186-3858-0041-8D3B9BAB9261}"/>
              </a:ext>
            </a:extLst>
          </p:cNvPr>
          <p:cNvSpPr/>
          <p:nvPr/>
        </p:nvSpPr>
        <p:spPr>
          <a:xfrm>
            <a:off x="2846110" y="3706153"/>
            <a:ext cx="6275164" cy="1105716"/>
          </a:xfrm>
          <a:prstGeom prst="roundRect">
            <a:avLst>
              <a:gd name="adj" fmla="val 16667"/>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 name="Google Shape;231;g28bff4c6a85_0_3">
            <a:extLst>
              <a:ext uri="{FF2B5EF4-FFF2-40B4-BE49-F238E27FC236}">
                <a16:creationId xmlns:a16="http://schemas.microsoft.com/office/drawing/2014/main" id="{49E160DD-39B1-0550-7923-DBE1EA768056}"/>
              </a:ext>
            </a:extLst>
          </p:cNvPr>
          <p:cNvSpPr/>
          <p:nvPr/>
        </p:nvSpPr>
        <p:spPr>
          <a:xfrm>
            <a:off x="2846110" y="1940141"/>
            <a:ext cx="6815438" cy="1687964"/>
          </a:xfrm>
          <a:prstGeom prst="roundRect">
            <a:avLst>
              <a:gd name="adj" fmla="val 16667"/>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 name="TextBox 53">
            <a:extLst>
              <a:ext uri="{FF2B5EF4-FFF2-40B4-BE49-F238E27FC236}">
                <a16:creationId xmlns:a16="http://schemas.microsoft.com/office/drawing/2014/main" id="{2F75B35D-A9AD-2335-3F6B-2F9753D9957E}"/>
              </a:ext>
            </a:extLst>
          </p:cNvPr>
          <p:cNvSpPr txBox="1"/>
          <p:nvPr/>
        </p:nvSpPr>
        <p:spPr>
          <a:xfrm>
            <a:off x="2944579" y="1913054"/>
            <a:ext cx="976484" cy="369332"/>
          </a:xfrm>
          <a:prstGeom prst="rect">
            <a:avLst/>
          </a:prstGeom>
          <a:noFill/>
        </p:spPr>
        <p:txBody>
          <a:bodyPr wrap="square" rtlCol="0">
            <a:spAutoFit/>
          </a:bodyPr>
          <a:lstStyle/>
          <a:p>
            <a:r>
              <a:rPr lang="en-US"/>
              <a:t>IMPACT</a:t>
            </a:r>
          </a:p>
        </p:txBody>
      </p:sp>
      <p:sp>
        <p:nvSpPr>
          <p:cNvPr id="52" name="TextBox 51">
            <a:extLst>
              <a:ext uri="{FF2B5EF4-FFF2-40B4-BE49-F238E27FC236}">
                <a16:creationId xmlns:a16="http://schemas.microsoft.com/office/drawing/2014/main" id="{20000822-56DF-0D68-8672-639859CA3487}"/>
              </a:ext>
            </a:extLst>
          </p:cNvPr>
          <p:cNvSpPr txBox="1"/>
          <p:nvPr/>
        </p:nvSpPr>
        <p:spPr>
          <a:xfrm>
            <a:off x="3990765" y="4443255"/>
            <a:ext cx="350520" cy="261610"/>
          </a:xfrm>
          <a:prstGeom prst="rect">
            <a:avLst/>
          </a:prstGeom>
          <a:noFill/>
        </p:spPr>
        <p:txBody>
          <a:bodyPr wrap="square" rtlCol="0">
            <a:spAutoFit/>
          </a:bodyPr>
          <a:lstStyle/>
          <a:p>
            <a:r>
              <a:rPr lang="en-US" sz="1100">
                <a:hlinkClick r:id="rId15">
                  <a:extLst>
                    <a:ext uri="{A12FA001-AC4F-418D-AE19-62706E023703}">
                      <ahyp:hlinkClr xmlns:ahyp="http://schemas.microsoft.com/office/drawing/2018/hyperlinkcolor" val="tx"/>
                    </a:ext>
                  </a:extLst>
                </a:hlinkClick>
              </a:rPr>
              <a:t>[3]</a:t>
            </a:r>
            <a:endParaRPr lang="en-US" sz="1100"/>
          </a:p>
        </p:txBody>
      </p:sp>
      <p:sp>
        <p:nvSpPr>
          <p:cNvPr id="61" name="TextBox 60">
            <a:extLst>
              <a:ext uri="{FF2B5EF4-FFF2-40B4-BE49-F238E27FC236}">
                <a16:creationId xmlns:a16="http://schemas.microsoft.com/office/drawing/2014/main" id="{5E61658D-AE1D-B873-759E-6072DE0CB273}"/>
              </a:ext>
            </a:extLst>
          </p:cNvPr>
          <p:cNvSpPr txBox="1"/>
          <p:nvPr/>
        </p:nvSpPr>
        <p:spPr>
          <a:xfrm>
            <a:off x="3215478" y="4442537"/>
            <a:ext cx="976484" cy="369332"/>
          </a:xfrm>
          <a:prstGeom prst="rect">
            <a:avLst/>
          </a:prstGeom>
          <a:noFill/>
        </p:spPr>
        <p:txBody>
          <a:bodyPr wrap="square" rtlCol="0">
            <a:spAutoFit/>
          </a:bodyPr>
          <a:lstStyle/>
          <a:p>
            <a:r>
              <a:rPr lang="en-US"/>
              <a:t>SCOPE</a:t>
            </a:r>
          </a:p>
        </p:txBody>
      </p:sp>
      <p:sp>
        <p:nvSpPr>
          <p:cNvPr id="3" name="Rectangle: Rounded Corners 2">
            <a:extLst>
              <a:ext uri="{FF2B5EF4-FFF2-40B4-BE49-F238E27FC236}">
                <a16:creationId xmlns:a16="http://schemas.microsoft.com/office/drawing/2014/main" id="{E1D04053-4A6F-A195-03B1-3EE748041441}"/>
              </a:ext>
            </a:extLst>
          </p:cNvPr>
          <p:cNvSpPr/>
          <p:nvPr/>
        </p:nvSpPr>
        <p:spPr>
          <a:xfrm>
            <a:off x="2950560" y="3765438"/>
            <a:ext cx="1459408" cy="4891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E2 Interface</a:t>
            </a:r>
          </a:p>
        </p:txBody>
      </p:sp>
      <p:sp>
        <p:nvSpPr>
          <p:cNvPr id="12" name="Rectangle: Rounded Corners 11">
            <a:extLst>
              <a:ext uri="{FF2B5EF4-FFF2-40B4-BE49-F238E27FC236}">
                <a16:creationId xmlns:a16="http://schemas.microsoft.com/office/drawing/2014/main" id="{51E750C3-1990-FEA8-3E73-12C16CF3EEC9}"/>
              </a:ext>
            </a:extLst>
          </p:cNvPr>
          <p:cNvSpPr/>
          <p:nvPr/>
        </p:nvSpPr>
        <p:spPr>
          <a:xfrm>
            <a:off x="4507553" y="3777034"/>
            <a:ext cx="1459408" cy="4891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Key Performance</a:t>
            </a:r>
          </a:p>
          <a:p>
            <a:pPr algn="ctr"/>
            <a:r>
              <a:rPr lang="en-US" sz="1200"/>
              <a:t>Metrics</a:t>
            </a:r>
          </a:p>
        </p:txBody>
      </p:sp>
      <p:sp>
        <p:nvSpPr>
          <p:cNvPr id="13" name="Rectangle: Rounded Corners 12">
            <a:extLst>
              <a:ext uri="{FF2B5EF4-FFF2-40B4-BE49-F238E27FC236}">
                <a16:creationId xmlns:a16="http://schemas.microsoft.com/office/drawing/2014/main" id="{856F21CD-6691-1DCD-F58F-E18055D78A45}"/>
              </a:ext>
            </a:extLst>
          </p:cNvPr>
          <p:cNvSpPr/>
          <p:nvPr/>
        </p:nvSpPr>
        <p:spPr>
          <a:xfrm>
            <a:off x="6043396" y="3768200"/>
            <a:ext cx="1459408" cy="4891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PRB </a:t>
            </a:r>
          </a:p>
          <a:p>
            <a:pPr algn="ctr"/>
            <a:r>
              <a:rPr lang="en-US" sz="1200"/>
              <a:t>RAN Control</a:t>
            </a:r>
          </a:p>
        </p:txBody>
      </p:sp>
      <p:sp>
        <p:nvSpPr>
          <p:cNvPr id="14" name="Rectangle: Rounded Corners 13">
            <a:extLst>
              <a:ext uri="{FF2B5EF4-FFF2-40B4-BE49-F238E27FC236}">
                <a16:creationId xmlns:a16="http://schemas.microsoft.com/office/drawing/2014/main" id="{FFD93DD6-F223-8409-46A8-DFFD8546A62D}"/>
              </a:ext>
            </a:extLst>
          </p:cNvPr>
          <p:cNvSpPr/>
          <p:nvPr/>
        </p:nvSpPr>
        <p:spPr>
          <a:xfrm>
            <a:off x="7600389" y="3778572"/>
            <a:ext cx="1459408" cy="4891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Scheduler </a:t>
            </a:r>
          </a:p>
          <a:p>
            <a:pPr algn="ctr"/>
            <a:r>
              <a:rPr lang="en-US" sz="1200"/>
              <a:t>RAN Control</a:t>
            </a:r>
          </a:p>
        </p:txBody>
      </p:sp>
      <p:sp>
        <p:nvSpPr>
          <p:cNvPr id="18" name="Rectangle: Rounded Corners 17">
            <a:extLst>
              <a:ext uri="{FF2B5EF4-FFF2-40B4-BE49-F238E27FC236}">
                <a16:creationId xmlns:a16="http://schemas.microsoft.com/office/drawing/2014/main" id="{E888AA5E-ED64-DF9F-46B2-76A0E75EB230}"/>
              </a:ext>
            </a:extLst>
          </p:cNvPr>
          <p:cNvSpPr/>
          <p:nvPr/>
        </p:nvSpPr>
        <p:spPr>
          <a:xfrm>
            <a:off x="3149207" y="2294062"/>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E2 RAN Control</a:t>
            </a:r>
          </a:p>
          <a:p>
            <a:pPr algn="ctr"/>
            <a:r>
              <a:rPr lang="en-US" sz="1200"/>
              <a:t>Extensions</a:t>
            </a:r>
          </a:p>
        </p:txBody>
      </p:sp>
      <p:sp>
        <p:nvSpPr>
          <p:cNvPr id="19" name="Rectangle: Rounded Corners 18">
            <a:extLst>
              <a:ext uri="{FF2B5EF4-FFF2-40B4-BE49-F238E27FC236}">
                <a16:creationId xmlns:a16="http://schemas.microsoft.com/office/drawing/2014/main" id="{0B2CD445-97DE-7A41-0F7B-570693B727C0}"/>
              </a:ext>
            </a:extLst>
          </p:cNvPr>
          <p:cNvSpPr/>
          <p:nvPr/>
        </p:nvSpPr>
        <p:spPr>
          <a:xfrm>
            <a:off x="4714720" y="2294062"/>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Slice Assignment</a:t>
            </a:r>
          </a:p>
          <a:p>
            <a:pPr algn="ctr"/>
            <a:r>
              <a:rPr lang="en-US" sz="1200"/>
              <a:t>RAN Control</a:t>
            </a:r>
          </a:p>
        </p:txBody>
      </p:sp>
      <p:sp>
        <p:nvSpPr>
          <p:cNvPr id="20" name="Rectangle: Rounded Corners 19">
            <a:extLst>
              <a:ext uri="{FF2B5EF4-FFF2-40B4-BE49-F238E27FC236}">
                <a16:creationId xmlns:a16="http://schemas.microsoft.com/office/drawing/2014/main" id="{948F4A1A-D20A-6D17-104F-2D484C6041F7}"/>
              </a:ext>
            </a:extLst>
          </p:cNvPr>
          <p:cNvSpPr/>
          <p:nvPr/>
        </p:nvSpPr>
        <p:spPr>
          <a:xfrm>
            <a:off x="6312403" y="2282668"/>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MCS</a:t>
            </a:r>
          </a:p>
          <a:p>
            <a:pPr algn="ctr"/>
            <a:r>
              <a:rPr lang="en-US" sz="1200"/>
              <a:t>RAN Control</a:t>
            </a:r>
          </a:p>
        </p:txBody>
      </p:sp>
      <p:sp>
        <p:nvSpPr>
          <p:cNvPr id="22" name="Rectangle: Rounded Corners 21">
            <a:extLst>
              <a:ext uri="{FF2B5EF4-FFF2-40B4-BE49-F238E27FC236}">
                <a16:creationId xmlns:a16="http://schemas.microsoft.com/office/drawing/2014/main" id="{A76CA5E9-0912-A945-5BFE-F5F3B9147A30}"/>
              </a:ext>
            </a:extLst>
          </p:cNvPr>
          <p:cNvSpPr/>
          <p:nvPr/>
        </p:nvSpPr>
        <p:spPr>
          <a:xfrm>
            <a:off x="7910086" y="2281000"/>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Power</a:t>
            </a:r>
          </a:p>
          <a:p>
            <a:pPr algn="ctr"/>
            <a:r>
              <a:rPr lang="en-US" sz="1200"/>
              <a:t>RAN Control</a:t>
            </a:r>
          </a:p>
        </p:txBody>
      </p:sp>
      <p:sp>
        <p:nvSpPr>
          <p:cNvPr id="24" name="Rectangle: Rounded Corners 23">
            <a:extLst>
              <a:ext uri="{FF2B5EF4-FFF2-40B4-BE49-F238E27FC236}">
                <a16:creationId xmlns:a16="http://schemas.microsoft.com/office/drawing/2014/main" id="{2377F407-4D84-2175-D21C-07FF6D751917}"/>
              </a:ext>
            </a:extLst>
          </p:cNvPr>
          <p:cNvSpPr/>
          <p:nvPr/>
        </p:nvSpPr>
        <p:spPr>
          <a:xfrm>
            <a:off x="4692739" y="2927727"/>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IMPACT </a:t>
            </a:r>
            <a:r>
              <a:rPr lang="en-US" sz="1200" dirty="0" err="1"/>
              <a:t>xAPP</a:t>
            </a:r>
            <a:endParaRPr lang="en-US" sz="1200" dirty="0"/>
          </a:p>
        </p:txBody>
      </p:sp>
      <p:sp>
        <p:nvSpPr>
          <p:cNvPr id="25" name="Rectangle: Rounded Corners 24">
            <a:extLst>
              <a:ext uri="{FF2B5EF4-FFF2-40B4-BE49-F238E27FC236}">
                <a16:creationId xmlns:a16="http://schemas.microsoft.com/office/drawing/2014/main" id="{DA3F9563-9686-178F-4DE8-02E819BE39D9}"/>
              </a:ext>
            </a:extLst>
          </p:cNvPr>
          <p:cNvSpPr/>
          <p:nvPr/>
        </p:nvSpPr>
        <p:spPr>
          <a:xfrm>
            <a:off x="6341594" y="2910370"/>
            <a:ext cx="1459408" cy="48919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Automation</a:t>
            </a:r>
          </a:p>
          <a:p>
            <a:pPr algn="ctr"/>
            <a:r>
              <a:rPr lang="en-US" sz="1200"/>
              <a:t>Scripts</a:t>
            </a:r>
          </a:p>
        </p:txBody>
      </p:sp>
      <p:pic>
        <p:nvPicPr>
          <p:cNvPr id="27" name="Picture 26">
            <a:extLst>
              <a:ext uri="{FF2B5EF4-FFF2-40B4-BE49-F238E27FC236}">
                <a16:creationId xmlns:a16="http://schemas.microsoft.com/office/drawing/2014/main" id="{9910D011-7AD0-5AD1-A39C-01CAD8B19AFF}"/>
              </a:ext>
            </a:extLst>
          </p:cNvPr>
          <p:cNvPicPr>
            <a:picLocks noChangeAspect="1"/>
          </p:cNvPicPr>
          <p:nvPr/>
        </p:nvPicPr>
        <p:blipFill>
          <a:blip r:embed="rId17"/>
          <a:stretch>
            <a:fillRect/>
          </a:stretch>
        </p:blipFill>
        <p:spPr>
          <a:xfrm>
            <a:off x="4113190" y="4917001"/>
            <a:ext cx="4044303" cy="1080136"/>
          </a:xfrm>
          <a:prstGeom prst="rect">
            <a:avLst/>
          </a:prstGeom>
        </p:spPr>
      </p:pic>
      <p:sp>
        <p:nvSpPr>
          <p:cNvPr id="55" name="TextBox 54">
            <a:extLst>
              <a:ext uri="{FF2B5EF4-FFF2-40B4-BE49-F238E27FC236}">
                <a16:creationId xmlns:a16="http://schemas.microsoft.com/office/drawing/2014/main" id="{7D221B8D-AF10-7E94-3E75-53A54996304B}"/>
              </a:ext>
            </a:extLst>
          </p:cNvPr>
          <p:cNvSpPr txBox="1"/>
          <p:nvPr/>
        </p:nvSpPr>
        <p:spPr>
          <a:xfrm>
            <a:off x="3791769" y="5649970"/>
            <a:ext cx="350520" cy="261610"/>
          </a:xfrm>
          <a:prstGeom prst="rect">
            <a:avLst/>
          </a:prstGeom>
          <a:noFill/>
        </p:spPr>
        <p:txBody>
          <a:bodyPr wrap="square" rtlCol="0">
            <a:spAutoFit/>
          </a:bodyPr>
          <a:lstStyle/>
          <a:p>
            <a:r>
              <a:rPr lang="en-US" sz="1100">
                <a:hlinkClick r:id="rId18">
                  <a:extLst>
                    <a:ext uri="{A12FA001-AC4F-418D-AE19-62706E023703}">
                      <ahyp:hlinkClr xmlns:ahyp="http://schemas.microsoft.com/office/drawing/2018/hyperlinkcolor" val="tx"/>
                    </a:ext>
                  </a:extLst>
                </a:hlinkClick>
              </a:rPr>
              <a:t>[2]</a:t>
            </a:r>
            <a:endParaRPr lang="en-US" sz="1100"/>
          </a:p>
        </p:txBody>
      </p:sp>
      <p:grpSp>
        <p:nvGrpSpPr>
          <p:cNvPr id="63" name="Group 62">
            <a:extLst>
              <a:ext uri="{FF2B5EF4-FFF2-40B4-BE49-F238E27FC236}">
                <a16:creationId xmlns:a16="http://schemas.microsoft.com/office/drawing/2014/main" id="{AC087952-17FE-EE51-BBA7-C1B0FDF8A47D}"/>
              </a:ext>
            </a:extLst>
          </p:cNvPr>
          <p:cNvGrpSpPr>
            <a:grpSpLocks noChangeAspect="1"/>
          </p:cNvGrpSpPr>
          <p:nvPr/>
        </p:nvGrpSpPr>
        <p:grpSpPr>
          <a:xfrm>
            <a:off x="5942361" y="2547819"/>
            <a:ext cx="182880" cy="182880"/>
            <a:chOff x="811019" y="1296985"/>
            <a:chExt cx="671274" cy="671274"/>
          </a:xfrm>
        </p:grpSpPr>
        <p:sp>
          <p:nvSpPr>
            <p:cNvPr id="3073" name="Oval 3072">
              <a:extLst>
                <a:ext uri="{FF2B5EF4-FFF2-40B4-BE49-F238E27FC236}">
                  <a16:creationId xmlns:a16="http://schemas.microsoft.com/office/drawing/2014/main" id="{1A7C1F9A-3831-BB56-6C98-AB50D8DEA53C}"/>
                </a:ext>
              </a:extLst>
            </p:cNvPr>
            <p:cNvSpPr/>
            <p:nvPr/>
          </p:nvSpPr>
          <p:spPr>
            <a:xfrm>
              <a:off x="821257" y="1307977"/>
              <a:ext cx="640080" cy="640080"/>
            </a:xfrm>
            <a:prstGeom prst="ellipse">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Graphic 3073" descr="Single gear with solid fill">
              <a:extLst>
                <a:ext uri="{FF2B5EF4-FFF2-40B4-BE49-F238E27FC236}">
                  <a16:creationId xmlns:a16="http://schemas.microsoft.com/office/drawing/2014/main" id="{7B3F83A2-A754-10C6-9ED2-8AE47FB0F3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1019" y="1296985"/>
              <a:ext cx="671274" cy="671274"/>
            </a:xfrm>
            <a:prstGeom prst="rect">
              <a:avLst/>
            </a:prstGeom>
          </p:spPr>
        </p:pic>
      </p:grpSp>
      <p:grpSp>
        <p:nvGrpSpPr>
          <p:cNvPr id="3077" name="Group 3076">
            <a:extLst>
              <a:ext uri="{FF2B5EF4-FFF2-40B4-BE49-F238E27FC236}">
                <a16:creationId xmlns:a16="http://schemas.microsoft.com/office/drawing/2014/main" id="{7F7BC725-E817-4A7A-5B5D-EDB882FAED8A}"/>
              </a:ext>
            </a:extLst>
          </p:cNvPr>
          <p:cNvGrpSpPr>
            <a:grpSpLocks noChangeAspect="1"/>
          </p:cNvGrpSpPr>
          <p:nvPr/>
        </p:nvGrpSpPr>
        <p:grpSpPr>
          <a:xfrm>
            <a:off x="7528771" y="2527216"/>
            <a:ext cx="182880" cy="182880"/>
            <a:chOff x="10340788" y="1291566"/>
            <a:chExt cx="671274" cy="671274"/>
          </a:xfrm>
        </p:grpSpPr>
        <p:sp>
          <p:nvSpPr>
            <p:cNvPr id="3078" name="Oval 3077">
              <a:extLst>
                <a:ext uri="{FF2B5EF4-FFF2-40B4-BE49-F238E27FC236}">
                  <a16:creationId xmlns:a16="http://schemas.microsoft.com/office/drawing/2014/main" id="{8E0768F1-C1E1-AB1C-6A96-19F0482718AD}"/>
                </a:ext>
              </a:extLst>
            </p:cNvPr>
            <p:cNvSpPr/>
            <p:nvPr/>
          </p:nvSpPr>
          <p:spPr>
            <a:xfrm>
              <a:off x="10357720" y="1307163"/>
              <a:ext cx="640080" cy="640080"/>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Graphic 3079" descr="Single gear with solid fill">
              <a:extLst>
                <a:ext uri="{FF2B5EF4-FFF2-40B4-BE49-F238E27FC236}">
                  <a16:creationId xmlns:a16="http://schemas.microsoft.com/office/drawing/2014/main" id="{BEEC9D1F-ABD9-47E9-5FB1-8538FFD759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40788" y="1291566"/>
              <a:ext cx="671274" cy="671274"/>
            </a:xfrm>
            <a:prstGeom prst="rect">
              <a:avLst/>
            </a:prstGeom>
          </p:spPr>
        </p:pic>
      </p:grpSp>
      <p:grpSp>
        <p:nvGrpSpPr>
          <p:cNvPr id="3082" name="Group 3081">
            <a:extLst>
              <a:ext uri="{FF2B5EF4-FFF2-40B4-BE49-F238E27FC236}">
                <a16:creationId xmlns:a16="http://schemas.microsoft.com/office/drawing/2014/main" id="{6F2D5062-1DA5-A6E8-1867-F789F107CBC5}"/>
              </a:ext>
            </a:extLst>
          </p:cNvPr>
          <p:cNvGrpSpPr>
            <a:grpSpLocks noChangeAspect="1"/>
          </p:cNvGrpSpPr>
          <p:nvPr/>
        </p:nvGrpSpPr>
        <p:grpSpPr>
          <a:xfrm>
            <a:off x="9147241" y="2534757"/>
            <a:ext cx="182880" cy="182880"/>
            <a:chOff x="7889800" y="1270826"/>
            <a:chExt cx="671274" cy="671274"/>
          </a:xfrm>
        </p:grpSpPr>
        <p:sp>
          <p:nvSpPr>
            <p:cNvPr id="3083" name="Oval 3082">
              <a:extLst>
                <a:ext uri="{FF2B5EF4-FFF2-40B4-BE49-F238E27FC236}">
                  <a16:creationId xmlns:a16="http://schemas.microsoft.com/office/drawing/2014/main" id="{F2D125B5-B9CF-EB6A-191B-0C910452DEEF}"/>
                </a:ext>
              </a:extLst>
            </p:cNvPr>
            <p:cNvSpPr/>
            <p:nvPr/>
          </p:nvSpPr>
          <p:spPr>
            <a:xfrm>
              <a:off x="7903323" y="1288560"/>
              <a:ext cx="640080" cy="64008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Graphic 3083" descr="Single gear with solid fill">
              <a:extLst>
                <a:ext uri="{FF2B5EF4-FFF2-40B4-BE49-F238E27FC236}">
                  <a16:creationId xmlns:a16="http://schemas.microsoft.com/office/drawing/2014/main" id="{BA43D72B-6ED3-A96A-8DF0-1D9371F9492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89800" y="1270826"/>
              <a:ext cx="671274" cy="671274"/>
            </a:xfrm>
            <a:prstGeom prst="rect">
              <a:avLst/>
            </a:prstGeom>
          </p:spPr>
        </p:pic>
      </p:grpSp>
      <p:pic>
        <p:nvPicPr>
          <p:cNvPr id="16" name="Picture 15" descr="A logo of a wireless connection&#10;&#10;Description automatically generated with medium confidence">
            <a:extLst>
              <a:ext uri="{FF2B5EF4-FFF2-40B4-BE49-F238E27FC236}">
                <a16:creationId xmlns:a16="http://schemas.microsoft.com/office/drawing/2014/main" id="{86F3EE76-4163-CE06-D4A5-DA86CA29382D}"/>
              </a:ext>
            </a:extLst>
          </p:cNvPr>
          <p:cNvPicPr>
            <a:picLocks noChangeAspect="1"/>
          </p:cNvPicPr>
          <p:nvPr/>
        </p:nvPicPr>
        <p:blipFill>
          <a:blip r:embed="rId21"/>
          <a:stretch>
            <a:fillRect/>
          </a:stretch>
        </p:blipFill>
        <p:spPr>
          <a:xfrm>
            <a:off x="6305007" y="4276689"/>
            <a:ext cx="1005699" cy="502850"/>
          </a:xfrm>
          <a:prstGeom prst="rect">
            <a:avLst/>
          </a:prstGeom>
        </p:spPr>
      </p:pic>
      <p:grpSp>
        <p:nvGrpSpPr>
          <p:cNvPr id="26" name="Group 25">
            <a:extLst>
              <a:ext uri="{FF2B5EF4-FFF2-40B4-BE49-F238E27FC236}">
                <a16:creationId xmlns:a16="http://schemas.microsoft.com/office/drawing/2014/main" id="{7A100CE3-4395-A7F6-C880-97880F9D521A}"/>
              </a:ext>
            </a:extLst>
          </p:cNvPr>
          <p:cNvGrpSpPr>
            <a:grpSpLocks noChangeAspect="1"/>
          </p:cNvGrpSpPr>
          <p:nvPr/>
        </p:nvGrpSpPr>
        <p:grpSpPr>
          <a:xfrm>
            <a:off x="7282121" y="4016041"/>
            <a:ext cx="182880" cy="182880"/>
            <a:chOff x="5438812" y="1291350"/>
            <a:chExt cx="671274" cy="671274"/>
          </a:xfrm>
        </p:grpSpPr>
        <p:sp>
          <p:nvSpPr>
            <p:cNvPr id="3085" name="Oval 3084">
              <a:extLst>
                <a:ext uri="{FF2B5EF4-FFF2-40B4-BE49-F238E27FC236}">
                  <a16:creationId xmlns:a16="http://schemas.microsoft.com/office/drawing/2014/main" id="{10F368D2-1CC4-6566-EE75-CE57FA0F69F5}"/>
                </a:ext>
              </a:extLst>
            </p:cNvPr>
            <p:cNvSpPr/>
            <p:nvPr/>
          </p:nvSpPr>
          <p:spPr>
            <a:xfrm>
              <a:off x="5455920" y="1302020"/>
              <a:ext cx="640080" cy="640080"/>
            </a:xfrm>
            <a:prstGeom prst="ellipse">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6" name="Graphic 3085" descr="Single gear with solid fill">
              <a:extLst>
                <a:ext uri="{FF2B5EF4-FFF2-40B4-BE49-F238E27FC236}">
                  <a16:creationId xmlns:a16="http://schemas.microsoft.com/office/drawing/2014/main" id="{9EE6E5F8-E95E-3EFA-8CAE-06F59B2C8E0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38812" y="1291350"/>
              <a:ext cx="671274" cy="671274"/>
            </a:xfrm>
            <a:prstGeom prst="rect">
              <a:avLst/>
            </a:prstGeom>
          </p:spPr>
        </p:pic>
      </p:grpSp>
      <p:grpSp>
        <p:nvGrpSpPr>
          <p:cNvPr id="3087" name="Group 3086">
            <a:extLst>
              <a:ext uri="{FF2B5EF4-FFF2-40B4-BE49-F238E27FC236}">
                <a16:creationId xmlns:a16="http://schemas.microsoft.com/office/drawing/2014/main" id="{949AC907-1A28-3F4E-8159-0DDDAE97D2C3}"/>
              </a:ext>
            </a:extLst>
          </p:cNvPr>
          <p:cNvGrpSpPr>
            <a:grpSpLocks noChangeAspect="1"/>
          </p:cNvGrpSpPr>
          <p:nvPr/>
        </p:nvGrpSpPr>
        <p:grpSpPr>
          <a:xfrm>
            <a:off x="8826116" y="4033147"/>
            <a:ext cx="182880" cy="182880"/>
            <a:chOff x="3074036" y="1291350"/>
            <a:chExt cx="671274" cy="671274"/>
          </a:xfrm>
        </p:grpSpPr>
        <p:sp>
          <p:nvSpPr>
            <p:cNvPr id="3088" name="Oval 3087">
              <a:extLst>
                <a:ext uri="{FF2B5EF4-FFF2-40B4-BE49-F238E27FC236}">
                  <a16:creationId xmlns:a16="http://schemas.microsoft.com/office/drawing/2014/main" id="{810EAC85-C0C8-1954-D024-BFCA4FAA9955}"/>
                </a:ext>
              </a:extLst>
            </p:cNvPr>
            <p:cNvSpPr/>
            <p:nvPr/>
          </p:nvSpPr>
          <p:spPr>
            <a:xfrm>
              <a:off x="3093821" y="1305827"/>
              <a:ext cx="640080" cy="640080"/>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9" name="Graphic 3088" descr="Single gear with solid fill">
              <a:extLst>
                <a:ext uri="{FF2B5EF4-FFF2-40B4-BE49-F238E27FC236}">
                  <a16:creationId xmlns:a16="http://schemas.microsoft.com/office/drawing/2014/main" id="{7497FA41-C7E6-D067-7668-B159CEBADAC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74036" y="1291350"/>
              <a:ext cx="671274" cy="671274"/>
            </a:xfrm>
            <a:prstGeom prst="rect">
              <a:avLst/>
            </a:prstGeom>
          </p:spPr>
        </p:pic>
      </p:grpSp>
      <p:sp>
        <p:nvSpPr>
          <p:cNvPr id="60" name="Rectangle 59">
            <a:extLst>
              <a:ext uri="{FF2B5EF4-FFF2-40B4-BE49-F238E27FC236}">
                <a16:creationId xmlns:a16="http://schemas.microsoft.com/office/drawing/2014/main" id="{0E4AA383-ED65-767C-75BC-4416A0622626}"/>
              </a:ext>
            </a:extLst>
          </p:cNvPr>
          <p:cNvSpPr/>
          <p:nvPr/>
        </p:nvSpPr>
        <p:spPr>
          <a:xfrm>
            <a:off x="7051489" y="4565190"/>
            <a:ext cx="350520" cy="1733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9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7951" fill="hold"/>
                                        <p:tgtEl>
                                          <p:spTgt spid="62"/>
                                        </p:tgtEl>
                                      </p:cBhvr>
                                    </p:cmd>
                                  </p:childTnLst>
                                </p:cTn>
                              </p:par>
                              <p:par>
                                <p:cTn id="13" presetID="1" presetClass="entr" presetSubtype="0"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7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8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5" repeatCount="indefinite" fill="hold" display="0">
                  <p:stCondLst>
                    <p:cond delay="indefinite"/>
                  </p:stCondLst>
                </p:cTn>
                <p:tgtEl>
                  <p:spTgt spid="62"/>
                </p:tgtEl>
              </p:cMediaNode>
            </p:video>
          </p:childTnLst>
        </p:cTn>
      </p:par>
    </p:tnLst>
    <p:bldLst>
      <p:bldP spid="15" grpId="0" animBg="1"/>
      <p:bldP spid="32" grpId="0"/>
      <p:bldP spid="39" grpId="0"/>
      <p:bldP spid="40" grpId="0"/>
      <p:bldP spid="30" grpId="0"/>
      <p:bldP spid="3072" grpId="0"/>
      <p:bldP spid="3075" grpId="0"/>
      <p:bldP spid="3079" grpId="0"/>
      <p:bldP spid="3081" grpId="0"/>
      <p:bldP spid="31" grpId="0" animBg="1"/>
      <p:bldP spid="53" grpId="0" animBg="1"/>
      <p:bldP spid="54" grpId="0"/>
      <p:bldP spid="52" grpId="0"/>
      <p:bldP spid="61" grpId="0"/>
      <p:bldP spid="3" grpId="0" animBg="1"/>
      <p:bldP spid="12" grpId="0" animBg="1"/>
      <p:bldP spid="13" grpId="0" animBg="1"/>
      <p:bldP spid="14" grpId="0" animBg="1"/>
      <p:bldP spid="18" grpId="0" animBg="1"/>
      <p:bldP spid="19" grpId="0" animBg="1"/>
      <p:bldP spid="20" grpId="0" animBg="1"/>
      <p:bldP spid="22" grpId="0" animBg="1"/>
      <p:bldP spid="24" grpId="0" animBg="1"/>
      <p:bldP spid="25" grpId="0" animBg="1"/>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9575-C80D-1A2E-901C-EEC425583BE5}"/>
              </a:ext>
            </a:extLst>
          </p:cNvPr>
          <p:cNvSpPr>
            <a:spLocks noGrp="1"/>
          </p:cNvSpPr>
          <p:nvPr>
            <p:ph type="title"/>
          </p:nvPr>
        </p:nvSpPr>
        <p:spPr/>
        <p:txBody>
          <a:bodyPr/>
          <a:lstStyle/>
          <a:p>
            <a:r>
              <a:rPr lang="en-US"/>
              <a:t>Control Actions</a:t>
            </a:r>
          </a:p>
        </p:txBody>
      </p:sp>
      <p:sp>
        <p:nvSpPr>
          <p:cNvPr id="4" name="Slide Number Placeholder 3">
            <a:extLst>
              <a:ext uri="{FF2B5EF4-FFF2-40B4-BE49-F238E27FC236}">
                <a16:creationId xmlns:a16="http://schemas.microsoft.com/office/drawing/2014/main" id="{D0A269BE-7A48-EA51-5309-F12ADB3C3957}"/>
              </a:ext>
            </a:extLst>
          </p:cNvPr>
          <p:cNvSpPr>
            <a:spLocks noGrp="1"/>
          </p:cNvSpPr>
          <p:nvPr>
            <p:ph type="sldNum" sz="quarter" idx="10"/>
          </p:nvPr>
        </p:nvSpPr>
        <p:spPr/>
        <p:txBody>
          <a:bodyPr/>
          <a:lstStyle/>
          <a:p>
            <a:fld id="{39E56EE8-E5B9-5047-AE15-3717AE4277FB}" type="slidenum">
              <a:rPr lang="en-US" smtClean="0"/>
              <a:pPr/>
              <a:t>11</a:t>
            </a:fld>
            <a:endParaRPr lang="en-US" dirty="0"/>
          </a:p>
        </p:txBody>
      </p:sp>
      <p:graphicFrame>
        <p:nvGraphicFramePr>
          <p:cNvPr id="5" name="Table 4">
            <a:extLst>
              <a:ext uri="{FF2B5EF4-FFF2-40B4-BE49-F238E27FC236}">
                <a16:creationId xmlns:a16="http://schemas.microsoft.com/office/drawing/2014/main" id="{211BB447-1E84-2380-8FEF-CB896CEFEAC0}"/>
              </a:ext>
            </a:extLst>
          </p:cNvPr>
          <p:cNvGraphicFramePr>
            <a:graphicFrameLocks noGrp="1"/>
          </p:cNvGraphicFramePr>
          <p:nvPr>
            <p:extLst>
              <p:ext uri="{D42A27DB-BD31-4B8C-83A1-F6EECF244321}">
                <p14:modId xmlns:p14="http://schemas.microsoft.com/office/powerpoint/2010/main" val="2493531814"/>
              </p:ext>
            </p:extLst>
          </p:nvPr>
        </p:nvGraphicFramePr>
        <p:xfrm>
          <a:off x="217296" y="2018909"/>
          <a:ext cx="11757408" cy="1752600"/>
        </p:xfrm>
        <a:graphic>
          <a:graphicData uri="http://schemas.openxmlformats.org/drawingml/2006/table">
            <a:tbl>
              <a:tblPr firstRow="1" bandRow="1">
                <a:tableStyleId>{5C22544A-7EE6-4342-B048-85BDC9FD1C3A}</a:tableStyleId>
              </a:tblPr>
              <a:tblGrid>
                <a:gridCol w="2111758">
                  <a:extLst>
                    <a:ext uri="{9D8B030D-6E8A-4147-A177-3AD203B41FA5}">
                      <a16:colId xmlns:a16="http://schemas.microsoft.com/office/drawing/2014/main" val="1289295988"/>
                    </a:ext>
                  </a:extLst>
                </a:gridCol>
                <a:gridCol w="2292350">
                  <a:extLst>
                    <a:ext uri="{9D8B030D-6E8A-4147-A177-3AD203B41FA5}">
                      <a16:colId xmlns:a16="http://schemas.microsoft.com/office/drawing/2014/main" val="32219005"/>
                    </a:ext>
                  </a:extLst>
                </a:gridCol>
                <a:gridCol w="2406650">
                  <a:extLst>
                    <a:ext uri="{9D8B030D-6E8A-4147-A177-3AD203B41FA5}">
                      <a16:colId xmlns:a16="http://schemas.microsoft.com/office/drawing/2014/main" val="1051875165"/>
                    </a:ext>
                  </a:extLst>
                </a:gridCol>
                <a:gridCol w="2400300">
                  <a:extLst>
                    <a:ext uri="{9D8B030D-6E8A-4147-A177-3AD203B41FA5}">
                      <a16:colId xmlns:a16="http://schemas.microsoft.com/office/drawing/2014/main" val="2609832899"/>
                    </a:ext>
                  </a:extLst>
                </a:gridCol>
                <a:gridCol w="2546350">
                  <a:extLst>
                    <a:ext uri="{9D8B030D-6E8A-4147-A177-3AD203B41FA5}">
                      <a16:colId xmlns:a16="http://schemas.microsoft.com/office/drawing/2014/main" val="3999153651"/>
                    </a:ext>
                  </a:extLst>
                </a:gridCol>
              </a:tblGrid>
              <a:tr h="370840">
                <a:tc>
                  <a:txBody>
                    <a:bodyPr/>
                    <a:lstStyle/>
                    <a:p>
                      <a:pPr algn="ctr"/>
                      <a:r>
                        <a:rPr lang="en-US">
                          <a:solidFill>
                            <a:schemeClr val="bg1"/>
                          </a:solidFill>
                        </a:rPr>
                        <a:t>Slice Assignment</a:t>
                      </a:r>
                    </a:p>
                  </a:txBody>
                  <a:tcPr/>
                </a:tc>
                <a:tc>
                  <a:txBody>
                    <a:bodyPr/>
                    <a:lstStyle/>
                    <a:p>
                      <a:pPr algn="ctr"/>
                      <a:r>
                        <a:rPr lang="en-US" b="1">
                          <a:solidFill>
                            <a:schemeClr val="bg1"/>
                          </a:solidFill>
                        </a:rPr>
                        <a:t>Scheduling</a:t>
                      </a:r>
                      <a:r>
                        <a:rPr lang="en-US" sz="1200" b="1" baseline="50000">
                          <a:solidFill>
                            <a:schemeClr val="bg1"/>
                          </a:solidFill>
                        </a:rPr>
                        <a:t>†</a:t>
                      </a:r>
                    </a:p>
                  </a:txBody>
                  <a:tcPr/>
                </a:tc>
                <a:tc>
                  <a:txBody>
                    <a:bodyPr/>
                    <a:lstStyle/>
                    <a:p>
                      <a:pPr algn="ctr"/>
                      <a:r>
                        <a:rPr lang="en-US" b="1" dirty="0">
                          <a:solidFill>
                            <a:schemeClr val="bg1"/>
                          </a:solidFill>
                        </a:rPr>
                        <a:t>RB Allocation</a:t>
                      </a:r>
                      <a:r>
                        <a:rPr lang="en-US" sz="1200" b="1" baseline="50000" dirty="0">
                          <a:solidFill>
                            <a:schemeClr val="bg1"/>
                          </a:solidFill>
                        </a:rPr>
                        <a:t>†</a:t>
                      </a:r>
                    </a:p>
                    <a:p>
                      <a:pPr algn="ctr"/>
                      <a:r>
                        <a:rPr lang="en-US" b="1" dirty="0">
                          <a:solidFill>
                            <a:schemeClr val="bg1"/>
                          </a:solidFill>
                        </a:rPr>
                        <a:t>Default / </a:t>
                      </a:r>
                      <a:r>
                        <a:rPr lang="en-US" b="1" i="1" dirty="0">
                          <a:solidFill>
                            <a:schemeClr val="bg1">
                              <a:lumMod val="75000"/>
                            </a:schemeClr>
                          </a:solidFill>
                        </a:rPr>
                        <a:t>Interference</a:t>
                      </a:r>
                      <a:endParaRPr lang="en-US" b="1" dirty="0">
                        <a:solidFill>
                          <a:schemeClr val="bg1">
                            <a:lumMod val="75000"/>
                          </a:schemeClr>
                        </a:solidFill>
                      </a:endParaRPr>
                    </a:p>
                  </a:txBody>
                  <a:tcPr/>
                </a:tc>
                <a:tc>
                  <a:txBody>
                    <a:bodyPr/>
                    <a:lstStyle/>
                    <a:p>
                      <a:pPr algn="ctr"/>
                      <a:r>
                        <a:rPr lang="en-US" dirty="0">
                          <a:solidFill>
                            <a:schemeClr val="bg1"/>
                          </a:solidFill>
                        </a:rPr>
                        <a:t>Power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Default / </a:t>
                      </a:r>
                      <a:r>
                        <a:rPr lang="en-US" b="1" i="1" dirty="0">
                          <a:solidFill>
                            <a:schemeClr val="bg1">
                              <a:lumMod val="75000"/>
                            </a:schemeClr>
                          </a:solidFill>
                        </a:rPr>
                        <a:t>Interference</a:t>
                      </a:r>
                      <a:endParaRPr lang="en-US" b="1" dirty="0">
                        <a:solidFill>
                          <a:schemeClr val="bg1">
                            <a:lumMod val="75000"/>
                          </a:schemeClr>
                        </a:solidFill>
                      </a:endParaRPr>
                    </a:p>
                  </a:txBody>
                  <a:tcPr/>
                </a:tc>
                <a:tc>
                  <a:txBody>
                    <a:bodyPr/>
                    <a:lstStyle/>
                    <a:p>
                      <a:pPr algn="ctr"/>
                      <a:r>
                        <a:rPr lang="en-US" dirty="0">
                          <a:solidFill>
                            <a:schemeClr val="bg1"/>
                          </a:solidFill>
                        </a:rPr>
                        <a:t>MCS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Default / </a:t>
                      </a:r>
                      <a:r>
                        <a:rPr lang="en-US" b="1" i="1" dirty="0">
                          <a:solidFill>
                            <a:schemeClr val="bg1">
                              <a:lumMod val="75000"/>
                            </a:schemeClr>
                          </a:solidFill>
                        </a:rPr>
                        <a:t>Interference</a:t>
                      </a:r>
                      <a:endParaRPr lang="en-US" b="1" dirty="0">
                        <a:solidFill>
                          <a:schemeClr val="bg1">
                            <a:lumMod val="75000"/>
                          </a:schemeClr>
                        </a:solidFill>
                      </a:endParaRPr>
                    </a:p>
                  </a:txBody>
                  <a:tcPr/>
                </a:tc>
                <a:extLst>
                  <a:ext uri="{0D108BD9-81ED-4DB2-BD59-A6C34878D82A}">
                    <a16:rowId xmlns:a16="http://schemas.microsoft.com/office/drawing/2014/main" val="682768744"/>
                  </a:ext>
                </a:extLst>
              </a:tr>
              <a:tr h="370840">
                <a:tc>
                  <a:txBody>
                    <a:bodyPr/>
                    <a:lstStyle/>
                    <a:p>
                      <a:r>
                        <a:rPr lang="en-US" i="0"/>
                        <a:t>[0] MMTC / CNTRL</a:t>
                      </a:r>
                    </a:p>
                  </a:txBody>
                  <a:tcPr>
                    <a:lnB w="12700" cmpd="sng">
                      <a:noFill/>
                    </a:lnB>
                  </a:tcPr>
                </a:tc>
                <a:tc>
                  <a:txBody>
                    <a:bodyPr/>
                    <a:lstStyle/>
                    <a:p>
                      <a:r>
                        <a:rPr lang="en-US" b="0" i="0"/>
                        <a:t>[0] Round Robin</a:t>
                      </a:r>
                    </a:p>
                  </a:txBody>
                  <a:tcPr>
                    <a:lnB w="12700" cmpd="sng">
                      <a:noFill/>
                    </a:lnB>
                  </a:tcPr>
                </a:tc>
                <a:tc>
                  <a:txBody>
                    <a:bodyPr/>
                    <a:lstStyle/>
                    <a:p>
                      <a:pPr algn="ctr"/>
                      <a:r>
                        <a:rPr lang="en-US" b="0" i="0"/>
                        <a:t>9 / </a:t>
                      </a:r>
                      <a:r>
                        <a:rPr lang="en-US" b="0" i="1">
                          <a:solidFill>
                            <a:schemeClr val="tx1">
                              <a:lumMod val="50000"/>
                              <a:lumOff val="50000"/>
                            </a:schemeClr>
                          </a:solidFill>
                        </a:rPr>
                        <a:t>6</a:t>
                      </a:r>
                    </a:p>
                  </a:txBody>
                  <a:tcPr>
                    <a:lnB w="12700" cmpd="sng">
                      <a:noFill/>
                    </a:lnB>
                  </a:tcPr>
                </a:tc>
                <a:tc>
                  <a:txBody>
                    <a:bodyPr/>
                    <a:lstStyle/>
                    <a:p>
                      <a:pPr algn="ctr"/>
                      <a:r>
                        <a:rPr lang="en-US" b="0" i="0"/>
                        <a:t>Medium</a:t>
                      </a:r>
                    </a:p>
                  </a:txBody>
                  <a:tcPr>
                    <a:lnB w="12700" cmpd="sng">
                      <a:noFill/>
                    </a:lnB>
                  </a:tcPr>
                </a:tc>
                <a:tc>
                  <a:txBody>
                    <a:bodyPr/>
                    <a:lstStyle/>
                    <a:p>
                      <a:pPr algn="ctr"/>
                      <a:r>
                        <a:rPr lang="en-US" i="0"/>
                        <a:t>[2] Medium / </a:t>
                      </a:r>
                      <a:r>
                        <a:rPr lang="en-US" i="1">
                          <a:solidFill>
                            <a:schemeClr val="tx1">
                              <a:lumMod val="50000"/>
                              <a:lumOff val="50000"/>
                            </a:schemeClr>
                          </a:solidFill>
                        </a:rPr>
                        <a:t>[1] Low</a:t>
                      </a:r>
                      <a:endParaRPr lang="en-US" i="0">
                        <a:solidFill>
                          <a:schemeClr val="tx1">
                            <a:lumMod val="50000"/>
                            <a:lumOff val="50000"/>
                          </a:schemeClr>
                        </a:solidFill>
                      </a:endParaRPr>
                    </a:p>
                  </a:txBody>
                  <a:tcPr>
                    <a:lnB w="12700" cmpd="sng">
                      <a:noFill/>
                    </a:lnB>
                  </a:tcPr>
                </a:tc>
                <a:extLst>
                  <a:ext uri="{0D108BD9-81ED-4DB2-BD59-A6C34878D82A}">
                    <a16:rowId xmlns:a16="http://schemas.microsoft.com/office/drawing/2014/main" val="702682173"/>
                  </a:ext>
                </a:extLst>
              </a:tr>
              <a:tr h="370840">
                <a:tc>
                  <a:txBody>
                    <a:bodyPr/>
                    <a:lstStyle/>
                    <a:p>
                      <a:r>
                        <a:rPr lang="en-US" b="0" i="0"/>
                        <a:t>[1] URLLC</a:t>
                      </a:r>
                      <a:endParaRPr lang="en-US" b="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b="0" i="0"/>
                        <a:t>[1] Water filling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0" i="0"/>
                        <a:t>15 / </a:t>
                      </a:r>
                      <a:r>
                        <a:rPr lang="en-US" b="0" i="1">
                          <a:solidFill>
                            <a:schemeClr val="tx1">
                              <a:lumMod val="50000"/>
                              <a:lumOff val="50000"/>
                            </a:schemeClr>
                          </a:solidFill>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0" i="0"/>
                        <a:t>Medium / </a:t>
                      </a:r>
                      <a:r>
                        <a:rPr lang="en-US" b="0" i="1">
                          <a:solidFill>
                            <a:schemeClr val="tx1">
                              <a:lumMod val="50000"/>
                              <a:lumOff val="50000"/>
                            </a:schemeClr>
                          </a:solidFill>
                        </a:rPr>
                        <a:t>High</a:t>
                      </a:r>
                      <a:endParaRPr lang="en-US" b="0" i="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t>[3] High / </a:t>
                      </a:r>
                      <a:r>
                        <a:rPr lang="en-US" b="0" i="1">
                          <a:solidFill>
                            <a:schemeClr val="tx1">
                              <a:lumMod val="50000"/>
                              <a:lumOff val="50000"/>
                            </a:schemeClr>
                          </a:solidFill>
                        </a:rPr>
                        <a:t>[0] Default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11368912"/>
                  </a:ext>
                </a:extLst>
              </a:tr>
              <a:tr h="370840">
                <a:tc>
                  <a:txBody>
                    <a:bodyPr/>
                    <a:lstStyle/>
                    <a:p>
                      <a:r>
                        <a:rPr lang="en-US" b="0" i="0"/>
                        <a:t>[2] </a:t>
                      </a:r>
                      <a:r>
                        <a:rPr lang="en-US" b="0" i="0" err="1"/>
                        <a:t>eMBB</a:t>
                      </a:r>
                      <a:endParaRPr lang="en-US" b="0" i="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i="0"/>
                        <a:t>[2] Proportionally Fair</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t>26 / </a:t>
                      </a:r>
                      <a:r>
                        <a:rPr lang="en-US" b="0" i="1">
                          <a:solidFill>
                            <a:schemeClr val="tx1">
                              <a:lumMod val="50000"/>
                              <a:lumOff val="50000"/>
                            </a:schemeClr>
                          </a:solidFill>
                        </a:rPr>
                        <a:t>23</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a:t>Medium / </a:t>
                      </a:r>
                      <a:r>
                        <a:rPr lang="en-US" b="0" i="1">
                          <a:solidFill>
                            <a:schemeClr val="tx1">
                              <a:lumMod val="50000"/>
                              <a:lumOff val="50000"/>
                            </a:schemeClr>
                          </a:solidFill>
                        </a:rPr>
                        <a:t>High</a:t>
                      </a:r>
                      <a:r>
                        <a:rPr lang="en-US" b="0" i="0"/>
                        <a:t>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t>[3] High / </a:t>
                      </a:r>
                      <a:r>
                        <a:rPr lang="en-US" b="0" i="1" dirty="0">
                          <a:solidFill>
                            <a:schemeClr val="tx1">
                              <a:lumMod val="50000"/>
                              <a:lumOff val="50000"/>
                            </a:schemeClr>
                          </a:solidFill>
                        </a:rPr>
                        <a:t>[0] Default</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549161"/>
                  </a:ext>
                </a:extLst>
              </a:tr>
            </a:tbl>
          </a:graphicData>
        </a:graphic>
      </p:graphicFrame>
      <p:grpSp>
        <p:nvGrpSpPr>
          <p:cNvPr id="3" name="Group 2">
            <a:extLst>
              <a:ext uri="{FF2B5EF4-FFF2-40B4-BE49-F238E27FC236}">
                <a16:creationId xmlns:a16="http://schemas.microsoft.com/office/drawing/2014/main" id="{070A9911-15A3-5ABD-CE54-6987578C47B3}"/>
              </a:ext>
            </a:extLst>
          </p:cNvPr>
          <p:cNvGrpSpPr/>
          <p:nvPr/>
        </p:nvGrpSpPr>
        <p:grpSpPr>
          <a:xfrm>
            <a:off x="811019" y="1296985"/>
            <a:ext cx="671274" cy="671274"/>
            <a:chOff x="811019" y="1296985"/>
            <a:chExt cx="671274" cy="671274"/>
          </a:xfrm>
        </p:grpSpPr>
        <p:sp>
          <p:nvSpPr>
            <p:cNvPr id="11" name="Oval 10">
              <a:extLst>
                <a:ext uri="{FF2B5EF4-FFF2-40B4-BE49-F238E27FC236}">
                  <a16:creationId xmlns:a16="http://schemas.microsoft.com/office/drawing/2014/main" id="{318BE7F1-FC51-A513-C97C-827C600D2B98}"/>
                </a:ext>
              </a:extLst>
            </p:cNvPr>
            <p:cNvSpPr/>
            <p:nvPr/>
          </p:nvSpPr>
          <p:spPr>
            <a:xfrm>
              <a:off x="821257" y="1307977"/>
              <a:ext cx="640080" cy="640080"/>
            </a:xfrm>
            <a:prstGeom prst="ellipse">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ingle gear with solid fill">
              <a:extLst>
                <a:ext uri="{FF2B5EF4-FFF2-40B4-BE49-F238E27FC236}">
                  <a16:creationId xmlns:a16="http://schemas.microsoft.com/office/drawing/2014/main" id="{35F156D4-48C9-A1A4-C001-0CF1C9CCE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19" y="1296985"/>
              <a:ext cx="671274" cy="671274"/>
            </a:xfrm>
            <a:prstGeom prst="rect">
              <a:avLst/>
            </a:prstGeom>
          </p:spPr>
        </p:pic>
      </p:grpSp>
      <p:grpSp>
        <p:nvGrpSpPr>
          <p:cNvPr id="20" name="Group 19">
            <a:extLst>
              <a:ext uri="{FF2B5EF4-FFF2-40B4-BE49-F238E27FC236}">
                <a16:creationId xmlns:a16="http://schemas.microsoft.com/office/drawing/2014/main" id="{719EF307-A943-1100-11B6-67A170FD1152}"/>
              </a:ext>
            </a:extLst>
          </p:cNvPr>
          <p:cNvGrpSpPr/>
          <p:nvPr/>
        </p:nvGrpSpPr>
        <p:grpSpPr>
          <a:xfrm>
            <a:off x="3074036" y="1291350"/>
            <a:ext cx="671274" cy="671274"/>
            <a:chOff x="3074036" y="1291350"/>
            <a:chExt cx="671274" cy="671274"/>
          </a:xfrm>
        </p:grpSpPr>
        <p:sp>
          <p:nvSpPr>
            <p:cNvPr id="13" name="Oval 12">
              <a:extLst>
                <a:ext uri="{FF2B5EF4-FFF2-40B4-BE49-F238E27FC236}">
                  <a16:creationId xmlns:a16="http://schemas.microsoft.com/office/drawing/2014/main" id="{4FF4F8DD-B2A3-4D83-48E7-E2869C6CE9EB}"/>
                </a:ext>
              </a:extLst>
            </p:cNvPr>
            <p:cNvSpPr/>
            <p:nvPr/>
          </p:nvSpPr>
          <p:spPr>
            <a:xfrm>
              <a:off x="3093821" y="1305827"/>
              <a:ext cx="640080" cy="640080"/>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ingle gear with solid fill">
              <a:extLst>
                <a:ext uri="{FF2B5EF4-FFF2-40B4-BE49-F238E27FC236}">
                  <a16:creationId xmlns:a16="http://schemas.microsoft.com/office/drawing/2014/main" id="{FDF94F24-757B-06D5-359A-39EC5C318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036" y="1291350"/>
              <a:ext cx="671274" cy="671274"/>
            </a:xfrm>
            <a:prstGeom prst="rect">
              <a:avLst/>
            </a:prstGeom>
          </p:spPr>
        </p:pic>
      </p:grpSp>
      <p:grpSp>
        <p:nvGrpSpPr>
          <p:cNvPr id="19" name="Group 18">
            <a:extLst>
              <a:ext uri="{FF2B5EF4-FFF2-40B4-BE49-F238E27FC236}">
                <a16:creationId xmlns:a16="http://schemas.microsoft.com/office/drawing/2014/main" id="{AA415CDA-F20C-7BCB-F1BF-2DB29340D94E}"/>
              </a:ext>
            </a:extLst>
          </p:cNvPr>
          <p:cNvGrpSpPr/>
          <p:nvPr/>
        </p:nvGrpSpPr>
        <p:grpSpPr>
          <a:xfrm>
            <a:off x="5438812" y="1291350"/>
            <a:ext cx="671274" cy="671274"/>
            <a:chOff x="5438812" y="1291350"/>
            <a:chExt cx="671274" cy="671274"/>
          </a:xfrm>
        </p:grpSpPr>
        <p:sp>
          <p:nvSpPr>
            <p:cNvPr id="7" name="Oval 6">
              <a:extLst>
                <a:ext uri="{FF2B5EF4-FFF2-40B4-BE49-F238E27FC236}">
                  <a16:creationId xmlns:a16="http://schemas.microsoft.com/office/drawing/2014/main" id="{607F37DB-BCF6-1F06-FE7B-0BF8B09734D7}"/>
                </a:ext>
              </a:extLst>
            </p:cNvPr>
            <p:cNvSpPr/>
            <p:nvPr/>
          </p:nvSpPr>
          <p:spPr>
            <a:xfrm>
              <a:off x="5455920" y="1302020"/>
              <a:ext cx="640080" cy="640080"/>
            </a:xfrm>
            <a:prstGeom prst="ellipse">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Single gear with solid fill">
              <a:extLst>
                <a:ext uri="{FF2B5EF4-FFF2-40B4-BE49-F238E27FC236}">
                  <a16:creationId xmlns:a16="http://schemas.microsoft.com/office/drawing/2014/main" id="{53CFF238-8569-A374-D70C-B190E87F7D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8812" y="1291350"/>
              <a:ext cx="671274" cy="671274"/>
            </a:xfrm>
            <a:prstGeom prst="rect">
              <a:avLst/>
            </a:prstGeom>
          </p:spPr>
        </p:pic>
      </p:grpSp>
      <p:grpSp>
        <p:nvGrpSpPr>
          <p:cNvPr id="9" name="Group 8">
            <a:extLst>
              <a:ext uri="{FF2B5EF4-FFF2-40B4-BE49-F238E27FC236}">
                <a16:creationId xmlns:a16="http://schemas.microsoft.com/office/drawing/2014/main" id="{8D64DE4A-157A-64CD-432D-6C38F871BCF2}"/>
              </a:ext>
            </a:extLst>
          </p:cNvPr>
          <p:cNvGrpSpPr/>
          <p:nvPr/>
        </p:nvGrpSpPr>
        <p:grpSpPr>
          <a:xfrm>
            <a:off x="7889800" y="1270826"/>
            <a:ext cx="671274" cy="671274"/>
            <a:chOff x="7889800" y="1270826"/>
            <a:chExt cx="671274" cy="671274"/>
          </a:xfrm>
        </p:grpSpPr>
        <p:sp>
          <p:nvSpPr>
            <p:cNvPr id="12" name="Oval 11">
              <a:extLst>
                <a:ext uri="{FF2B5EF4-FFF2-40B4-BE49-F238E27FC236}">
                  <a16:creationId xmlns:a16="http://schemas.microsoft.com/office/drawing/2014/main" id="{78981285-D663-425E-DD26-5E8C6329663E}"/>
                </a:ext>
              </a:extLst>
            </p:cNvPr>
            <p:cNvSpPr/>
            <p:nvPr/>
          </p:nvSpPr>
          <p:spPr>
            <a:xfrm>
              <a:off x="7903323" y="1288560"/>
              <a:ext cx="640080" cy="64008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ingle gear with solid fill">
              <a:extLst>
                <a:ext uri="{FF2B5EF4-FFF2-40B4-BE49-F238E27FC236}">
                  <a16:creationId xmlns:a16="http://schemas.microsoft.com/office/drawing/2014/main" id="{91F8710B-1F12-E1D1-0F4E-FE33F021F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9800" y="1270826"/>
              <a:ext cx="671274" cy="671274"/>
            </a:xfrm>
            <a:prstGeom prst="rect">
              <a:avLst/>
            </a:prstGeom>
          </p:spPr>
        </p:pic>
      </p:grpSp>
      <p:grpSp>
        <p:nvGrpSpPr>
          <p:cNvPr id="6" name="Group 5">
            <a:extLst>
              <a:ext uri="{FF2B5EF4-FFF2-40B4-BE49-F238E27FC236}">
                <a16:creationId xmlns:a16="http://schemas.microsoft.com/office/drawing/2014/main" id="{DA0421CB-9406-1784-3F4D-8395C86246DE}"/>
              </a:ext>
            </a:extLst>
          </p:cNvPr>
          <p:cNvGrpSpPr/>
          <p:nvPr/>
        </p:nvGrpSpPr>
        <p:grpSpPr>
          <a:xfrm>
            <a:off x="10340788" y="1291566"/>
            <a:ext cx="671274" cy="671274"/>
            <a:chOff x="10340788" y="1291566"/>
            <a:chExt cx="671274" cy="671274"/>
          </a:xfrm>
        </p:grpSpPr>
        <p:sp>
          <p:nvSpPr>
            <p:cNvPr id="10" name="Oval 9">
              <a:extLst>
                <a:ext uri="{FF2B5EF4-FFF2-40B4-BE49-F238E27FC236}">
                  <a16:creationId xmlns:a16="http://schemas.microsoft.com/office/drawing/2014/main" id="{8AFD79B9-3061-8BCA-5E3A-BD5EE8735E3A}"/>
                </a:ext>
              </a:extLst>
            </p:cNvPr>
            <p:cNvSpPr/>
            <p:nvPr/>
          </p:nvSpPr>
          <p:spPr>
            <a:xfrm>
              <a:off x="10357720" y="1307163"/>
              <a:ext cx="640080" cy="640080"/>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ingle gear with solid fill">
              <a:extLst>
                <a:ext uri="{FF2B5EF4-FFF2-40B4-BE49-F238E27FC236}">
                  <a16:creationId xmlns:a16="http://schemas.microsoft.com/office/drawing/2014/main" id="{10086F6F-A93E-9D9D-7FD9-4313195628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0788" y="1291566"/>
              <a:ext cx="671274" cy="671274"/>
            </a:xfrm>
            <a:prstGeom prst="rect">
              <a:avLst/>
            </a:prstGeom>
          </p:spPr>
        </p:pic>
      </p:grpSp>
      <p:sp>
        <p:nvSpPr>
          <p:cNvPr id="24" name="TextBox 23">
            <a:extLst>
              <a:ext uri="{FF2B5EF4-FFF2-40B4-BE49-F238E27FC236}">
                <a16:creationId xmlns:a16="http://schemas.microsoft.com/office/drawing/2014/main" id="{A42D231F-D81E-04DB-0395-515386B1D105}"/>
              </a:ext>
            </a:extLst>
          </p:cNvPr>
          <p:cNvSpPr txBox="1"/>
          <p:nvPr/>
        </p:nvSpPr>
        <p:spPr>
          <a:xfrm>
            <a:off x="1225550" y="4305371"/>
            <a:ext cx="9333343" cy="830997"/>
          </a:xfrm>
          <a:prstGeom prst="rect">
            <a:avLst/>
          </a:prstGeom>
          <a:solidFill>
            <a:srgbClr val="CCE9AD">
              <a:alpha val="30000"/>
            </a:srgbClr>
          </a:solidFill>
        </p:spPr>
        <p:txBody>
          <a:bodyPr wrap="square" rtlCol="0">
            <a:spAutoFit/>
          </a:bodyPr>
          <a:lstStyle/>
          <a:p>
            <a:pPr algn="ctr"/>
            <a:r>
              <a:rPr lang="en-US" sz="2400"/>
              <a:t>This is just an example of the RAN functions that can be optimized based on both the </a:t>
            </a:r>
            <a:r>
              <a:rPr lang="en-US" sz="2400" i="1"/>
              <a:t>traffic class</a:t>
            </a:r>
            <a:r>
              <a:rPr lang="en-US" sz="2400"/>
              <a:t> and </a:t>
            </a:r>
            <a:r>
              <a:rPr lang="en-US" sz="2400" i="1"/>
              <a:t>channel conditions</a:t>
            </a:r>
            <a:r>
              <a:rPr lang="en-US" sz="2400"/>
              <a:t> through the near-RT RIC</a:t>
            </a:r>
            <a:endParaRPr lang="en-US" sz="2400" b="1"/>
          </a:p>
        </p:txBody>
      </p:sp>
      <p:sp>
        <p:nvSpPr>
          <p:cNvPr id="8" name="Google Shape;229;g28bff4c6a85_0_3">
            <a:extLst>
              <a:ext uri="{FF2B5EF4-FFF2-40B4-BE49-F238E27FC236}">
                <a16:creationId xmlns:a16="http://schemas.microsoft.com/office/drawing/2014/main" id="{ED030477-11D4-91A6-EC42-42B830438E80}"/>
              </a:ext>
            </a:extLst>
          </p:cNvPr>
          <p:cNvSpPr txBox="1"/>
          <p:nvPr/>
        </p:nvSpPr>
        <p:spPr>
          <a:xfrm>
            <a:off x="199968" y="6673374"/>
            <a:ext cx="1533582" cy="184626"/>
          </a:xfrm>
          <a:prstGeom prst="rect">
            <a:avLst/>
          </a:prstGeom>
          <a:noFill/>
          <a:ln>
            <a:noFill/>
          </a:ln>
        </p:spPr>
        <p:txBody>
          <a:bodyPr spcFirstLastPara="1" wrap="square" lIns="91425" tIns="45700" rIns="91425" bIns="45700" anchor="t" anchorCtr="0">
            <a:spAutoFit/>
          </a:bodyPr>
          <a:lstStyle/>
          <a:p>
            <a:pPr lvl="0"/>
            <a:r>
              <a:rPr lang="en-US" sz="600" b="0" i="0" u="none" strike="noStrike" cap="none">
                <a:solidFill>
                  <a:srgbClr val="333333"/>
                </a:solidFill>
                <a:latin typeface="Helvetica Neue"/>
                <a:ea typeface="Helvetica Neue"/>
                <a:cs typeface="Helvetica Neue"/>
                <a:sym typeface="Helvetica Neue"/>
              </a:rPr>
              <a:t>† Provided by</a:t>
            </a:r>
            <a:r>
              <a:rPr lang="en-US" sz="600">
                <a:solidFill>
                  <a:srgbClr val="333333"/>
                </a:solidFill>
                <a:latin typeface="Helvetica Neue"/>
                <a:ea typeface="Helvetica Neue"/>
                <a:cs typeface="Helvetica Neue"/>
                <a:sym typeface="Helvetica Neue"/>
              </a:rPr>
              <a:t> SCOPE.</a:t>
            </a:r>
            <a:endParaRPr lang="en-US" sz="600" b="0" i="0" u="none" strike="noStrike" cap="none">
              <a:solidFill>
                <a:srgbClr val="333333"/>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742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F501-44D8-424F-4F6D-EC907F26F879}"/>
              </a:ext>
            </a:extLst>
          </p:cNvPr>
          <p:cNvSpPr>
            <a:spLocks noGrp="1"/>
          </p:cNvSpPr>
          <p:nvPr>
            <p:ph type="title"/>
          </p:nvPr>
        </p:nvSpPr>
        <p:spPr/>
        <p:txBody>
          <a:bodyPr/>
          <a:lstStyle/>
          <a:p>
            <a:r>
              <a:rPr lang="en-US" dirty="0">
                <a:latin typeface="Helvetica"/>
                <a:cs typeface="Helvetica"/>
              </a:rPr>
              <a:t>IMPACT xApp in Action</a:t>
            </a:r>
            <a:endParaRPr lang="en-US" dirty="0"/>
          </a:p>
        </p:txBody>
      </p:sp>
      <p:sp>
        <p:nvSpPr>
          <p:cNvPr id="4" name="Slide Number Placeholder 3">
            <a:extLst>
              <a:ext uri="{FF2B5EF4-FFF2-40B4-BE49-F238E27FC236}">
                <a16:creationId xmlns:a16="http://schemas.microsoft.com/office/drawing/2014/main" id="{07217126-30F7-E934-47BB-A5DA45BC525D}"/>
              </a:ext>
            </a:extLst>
          </p:cNvPr>
          <p:cNvSpPr>
            <a:spLocks noGrp="1"/>
          </p:cNvSpPr>
          <p:nvPr>
            <p:ph type="sldNum" sz="quarter" idx="10"/>
          </p:nvPr>
        </p:nvSpPr>
        <p:spPr/>
        <p:txBody>
          <a:bodyPr/>
          <a:lstStyle/>
          <a:p>
            <a:fld id="{39E56EE8-E5B9-5047-AE15-3717AE4277FB}" type="slidenum">
              <a:rPr lang="en-US" smtClean="0"/>
              <a:pPr/>
              <a:t>12</a:t>
            </a:fld>
            <a:endParaRPr lang="en-US"/>
          </a:p>
        </p:txBody>
      </p:sp>
      <p:pic>
        <p:nvPicPr>
          <p:cNvPr id="7" name="IMPACT_MU_scaling">
            <a:hlinkClick r:id="" action="ppaction://media"/>
            <a:extLst>
              <a:ext uri="{FF2B5EF4-FFF2-40B4-BE49-F238E27FC236}">
                <a16:creationId xmlns:a16="http://schemas.microsoft.com/office/drawing/2014/main" id="{BCBBF93A-007A-6DAE-7208-78C0F3563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Slide Number Placeholder 3">
            <a:extLst>
              <a:ext uri="{FF2B5EF4-FFF2-40B4-BE49-F238E27FC236}">
                <a16:creationId xmlns:a16="http://schemas.microsoft.com/office/drawing/2014/main" id="{EAD22987-9CDC-7291-96A4-F37C29BA8EB1}"/>
              </a:ext>
            </a:extLst>
          </p:cNvPr>
          <p:cNvSpPr txBox="1">
            <a:spLocks/>
          </p:cNvSpPr>
          <p:nvPr/>
        </p:nvSpPr>
        <p:spPr>
          <a:xfrm>
            <a:off x="0" y="6368467"/>
            <a:ext cx="811019" cy="503578"/>
          </a:xfrm>
          <a:prstGeom prst="rect">
            <a:avLst/>
          </a:prstGeom>
        </p:spPr>
        <p:txBody>
          <a:bodyPr vert="horz" lIns="91440" tIns="45720" rIns="91440" bIns="45720" rtlCol="0" anchor="t"/>
          <a:lstStyle>
            <a:defPPr>
              <a:defRPr lang="en-US"/>
            </a:defPPr>
            <a:lvl1pPr marL="0" algn="l" defTabSz="914400" rtl="0" eaLnBrk="1" latinLnBrk="0" hangingPunct="1">
              <a:defRPr sz="2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E56EE8-E5B9-5047-AE15-3717AE4277FB}"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16093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F501-44D8-424F-4F6D-EC907F26F879}"/>
              </a:ext>
            </a:extLst>
          </p:cNvPr>
          <p:cNvSpPr>
            <a:spLocks noGrp="1"/>
          </p:cNvSpPr>
          <p:nvPr>
            <p:ph type="title"/>
          </p:nvPr>
        </p:nvSpPr>
        <p:spPr/>
        <p:txBody>
          <a:bodyPr/>
          <a:lstStyle/>
          <a:p>
            <a:r>
              <a:rPr lang="en-US" dirty="0">
                <a:latin typeface="Helvetica"/>
                <a:cs typeface="Helvetica"/>
              </a:rPr>
              <a:t>IMPACT xApp in Action</a:t>
            </a:r>
            <a:endParaRPr lang="en-US" dirty="0"/>
          </a:p>
        </p:txBody>
      </p:sp>
      <p:sp>
        <p:nvSpPr>
          <p:cNvPr id="4" name="Slide Number Placeholder 3">
            <a:extLst>
              <a:ext uri="{FF2B5EF4-FFF2-40B4-BE49-F238E27FC236}">
                <a16:creationId xmlns:a16="http://schemas.microsoft.com/office/drawing/2014/main" id="{07217126-30F7-E934-47BB-A5DA45BC525D}"/>
              </a:ext>
            </a:extLst>
          </p:cNvPr>
          <p:cNvSpPr>
            <a:spLocks noGrp="1"/>
          </p:cNvSpPr>
          <p:nvPr>
            <p:ph type="sldNum" sz="quarter" idx="10"/>
          </p:nvPr>
        </p:nvSpPr>
        <p:spPr/>
        <p:txBody>
          <a:bodyPr/>
          <a:lstStyle/>
          <a:p>
            <a:fld id="{39E56EE8-E5B9-5047-AE15-3717AE4277FB}" type="slidenum">
              <a:rPr lang="en-US" smtClean="0"/>
              <a:pPr/>
              <a:t>13</a:t>
            </a:fld>
            <a:endParaRPr lang="en-US"/>
          </a:p>
        </p:txBody>
      </p:sp>
      <p:pic>
        <p:nvPicPr>
          <p:cNvPr id="3" name="IMPACT_UM_autoscaling">
            <a:hlinkClick r:id="" action="ppaction://media"/>
            <a:extLst>
              <a:ext uri="{FF2B5EF4-FFF2-40B4-BE49-F238E27FC236}">
                <a16:creationId xmlns:a16="http://schemas.microsoft.com/office/drawing/2014/main" id="{EFE0FCB1-57BE-7F26-E340-4E34F7155D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Slide Number Placeholder 3">
            <a:extLst>
              <a:ext uri="{FF2B5EF4-FFF2-40B4-BE49-F238E27FC236}">
                <a16:creationId xmlns:a16="http://schemas.microsoft.com/office/drawing/2014/main" id="{0D07A6B1-EB61-D584-AEC7-20DFFA07325F}"/>
              </a:ext>
            </a:extLst>
          </p:cNvPr>
          <p:cNvSpPr txBox="1">
            <a:spLocks/>
          </p:cNvSpPr>
          <p:nvPr/>
        </p:nvSpPr>
        <p:spPr>
          <a:xfrm>
            <a:off x="0" y="6368467"/>
            <a:ext cx="811019" cy="503578"/>
          </a:xfrm>
          <a:prstGeom prst="rect">
            <a:avLst/>
          </a:prstGeom>
        </p:spPr>
        <p:txBody>
          <a:bodyPr vert="horz" lIns="91440" tIns="45720" rIns="91440" bIns="45720" rtlCol="0" anchor="t"/>
          <a:lstStyle>
            <a:defPPr>
              <a:defRPr lang="en-US"/>
            </a:defPPr>
            <a:lvl1pPr marL="0" algn="l" defTabSz="914400" rtl="0" eaLnBrk="1" latinLnBrk="0" hangingPunct="1">
              <a:defRPr sz="2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E56EE8-E5B9-5047-AE15-3717AE4277FB}" type="slidenum">
              <a:rPr lang="en-US" smtClean="0">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2228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F501-44D8-424F-4F6D-EC907F26F879}"/>
              </a:ext>
            </a:extLst>
          </p:cNvPr>
          <p:cNvSpPr>
            <a:spLocks noGrp="1"/>
          </p:cNvSpPr>
          <p:nvPr>
            <p:ph type="title"/>
          </p:nvPr>
        </p:nvSpPr>
        <p:spPr/>
        <p:txBody>
          <a:bodyPr/>
          <a:lstStyle/>
          <a:p>
            <a:r>
              <a:rPr lang="en-US" dirty="0">
                <a:latin typeface="Helvetica"/>
                <a:cs typeface="Helvetica"/>
              </a:rPr>
              <a:t>IMPACT xApp in Action</a:t>
            </a:r>
            <a:endParaRPr lang="en-US" dirty="0"/>
          </a:p>
        </p:txBody>
      </p:sp>
      <p:sp>
        <p:nvSpPr>
          <p:cNvPr id="4" name="Slide Number Placeholder 3">
            <a:extLst>
              <a:ext uri="{FF2B5EF4-FFF2-40B4-BE49-F238E27FC236}">
                <a16:creationId xmlns:a16="http://schemas.microsoft.com/office/drawing/2014/main" id="{07217126-30F7-E934-47BB-A5DA45BC525D}"/>
              </a:ext>
            </a:extLst>
          </p:cNvPr>
          <p:cNvSpPr>
            <a:spLocks noGrp="1"/>
          </p:cNvSpPr>
          <p:nvPr>
            <p:ph type="sldNum" sz="quarter" idx="10"/>
          </p:nvPr>
        </p:nvSpPr>
        <p:spPr/>
        <p:txBody>
          <a:bodyPr/>
          <a:lstStyle/>
          <a:p>
            <a:fld id="{39E56EE8-E5B9-5047-AE15-3717AE4277FB}" type="slidenum">
              <a:rPr lang="en-US" smtClean="0"/>
              <a:pPr/>
              <a:t>14</a:t>
            </a:fld>
            <a:endParaRPr lang="en-US"/>
          </a:p>
        </p:txBody>
      </p:sp>
      <p:pic>
        <p:nvPicPr>
          <p:cNvPr id="5" name="IMPACT_interference_autoscaling">
            <a:hlinkClick r:id="" action="ppaction://media"/>
            <a:extLst>
              <a:ext uri="{FF2B5EF4-FFF2-40B4-BE49-F238E27FC236}">
                <a16:creationId xmlns:a16="http://schemas.microsoft.com/office/drawing/2014/main" id="{DBE37B94-466E-7C17-A04B-EEA13691A3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3360"/>
            <a:ext cx="12192000" cy="6589712"/>
          </a:xfrm>
          <a:prstGeom prst="rect">
            <a:avLst/>
          </a:prstGeom>
        </p:spPr>
      </p:pic>
      <p:sp>
        <p:nvSpPr>
          <p:cNvPr id="3" name="Slide Number Placeholder 3">
            <a:extLst>
              <a:ext uri="{FF2B5EF4-FFF2-40B4-BE49-F238E27FC236}">
                <a16:creationId xmlns:a16="http://schemas.microsoft.com/office/drawing/2014/main" id="{71934D86-469C-BF0E-892D-477E779C1FCE}"/>
              </a:ext>
            </a:extLst>
          </p:cNvPr>
          <p:cNvSpPr txBox="1">
            <a:spLocks/>
          </p:cNvSpPr>
          <p:nvPr/>
        </p:nvSpPr>
        <p:spPr>
          <a:xfrm>
            <a:off x="0" y="6368467"/>
            <a:ext cx="811019" cy="503578"/>
          </a:xfrm>
          <a:prstGeom prst="rect">
            <a:avLst/>
          </a:prstGeom>
        </p:spPr>
        <p:txBody>
          <a:bodyPr vert="horz" lIns="91440" tIns="45720" rIns="91440" bIns="45720" rtlCol="0" anchor="t"/>
          <a:lstStyle>
            <a:defPPr>
              <a:defRPr lang="en-US"/>
            </a:defPPr>
            <a:lvl1pPr marL="0" algn="l" defTabSz="914400" rtl="0" eaLnBrk="1" latinLnBrk="0" hangingPunct="1">
              <a:defRPr sz="2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E56EE8-E5B9-5047-AE15-3717AE4277FB}"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32290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77A5-1CB0-0DBA-A868-3ED605376DF0}"/>
              </a:ext>
            </a:extLst>
          </p:cNvPr>
          <p:cNvSpPr>
            <a:spLocks noGrp="1"/>
          </p:cNvSpPr>
          <p:nvPr>
            <p:ph type="title"/>
          </p:nvPr>
        </p:nvSpPr>
        <p:spPr/>
        <p:txBody>
          <a:bodyPr/>
          <a:lstStyle/>
          <a:p>
            <a:r>
              <a:rPr lang="en-US"/>
              <a:t>Conclusion</a:t>
            </a:r>
          </a:p>
        </p:txBody>
      </p:sp>
      <p:sp>
        <p:nvSpPr>
          <p:cNvPr id="4" name="Slide Number Placeholder 3">
            <a:extLst>
              <a:ext uri="{FF2B5EF4-FFF2-40B4-BE49-F238E27FC236}">
                <a16:creationId xmlns:a16="http://schemas.microsoft.com/office/drawing/2014/main" id="{2933BBB5-C19E-CB8E-1157-D4686B92DB1B}"/>
              </a:ext>
            </a:extLst>
          </p:cNvPr>
          <p:cNvSpPr>
            <a:spLocks noGrp="1"/>
          </p:cNvSpPr>
          <p:nvPr>
            <p:ph type="sldNum" sz="quarter" idx="10"/>
          </p:nvPr>
        </p:nvSpPr>
        <p:spPr/>
        <p:txBody>
          <a:bodyPr/>
          <a:lstStyle/>
          <a:p>
            <a:fld id="{39E56EE8-E5B9-5047-AE15-3717AE4277FB}" type="slidenum">
              <a:rPr lang="en-US" smtClean="0"/>
              <a:pPr/>
              <a:t>15</a:t>
            </a:fld>
            <a:endParaRPr lang="en-US"/>
          </a:p>
        </p:txBody>
      </p:sp>
      <p:graphicFrame>
        <p:nvGraphicFramePr>
          <p:cNvPr id="8" name="Table 7">
            <a:extLst>
              <a:ext uri="{FF2B5EF4-FFF2-40B4-BE49-F238E27FC236}">
                <a16:creationId xmlns:a16="http://schemas.microsoft.com/office/drawing/2014/main" id="{8E943FC3-E395-E79E-66BC-BB47286F1E07}"/>
              </a:ext>
            </a:extLst>
          </p:cNvPr>
          <p:cNvGraphicFramePr>
            <a:graphicFrameLocks noGrp="1"/>
          </p:cNvGraphicFramePr>
          <p:nvPr>
            <p:extLst>
              <p:ext uri="{D42A27DB-BD31-4B8C-83A1-F6EECF244321}">
                <p14:modId xmlns:p14="http://schemas.microsoft.com/office/powerpoint/2010/main" val="21036802"/>
              </p:ext>
            </p:extLst>
          </p:nvPr>
        </p:nvGraphicFramePr>
        <p:xfrm>
          <a:off x="1984715" y="4274862"/>
          <a:ext cx="8155980" cy="1584960"/>
        </p:xfrm>
        <a:graphic>
          <a:graphicData uri="http://schemas.openxmlformats.org/drawingml/2006/table">
            <a:tbl>
              <a:tblPr firstRow="1" bandRow="1">
                <a:tableStyleId>{5C22544A-7EE6-4342-B048-85BDC9FD1C3A}</a:tableStyleId>
              </a:tblPr>
              <a:tblGrid>
                <a:gridCol w="2980945">
                  <a:extLst>
                    <a:ext uri="{9D8B030D-6E8A-4147-A177-3AD203B41FA5}">
                      <a16:colId xmlns:a16="http://schemas.microsoft.com/office/drawing/2014/main" val="1822804615"/>
                    </a:ext>
                  </a:extLst>
                </a:gridCol>
                <a:gridCol w="2340864">
                  <a:extLst>
                    <a:ext uri="{9D8B030D-6E8A-4147-A177-3AD203B41FA5}">
                      <a16:colId xmlns:a16="http://schemas.microsoft.com/office/drawing/2014/main" val="3234461414"/>
                    </a:ext>
                  </a:extLst>
                </a:gridCol>
                <a:gridCol w="2834171">
                  <a:extLst>
                    <a:ext uri="{9D8B030D-6E8A-4147-A177-3AD203B41FA5}">
                      <a16:colId xmlns:a16="http://schemas.microsoft.com/office/drawing/2014/main" val="2938271124"/>
                    </a:ext>
                  </a:extLst>
                </a:gridCol>
              </a:tblGrid>
              <a:tr h="370840">
                <a:tc>
                  <a:txBody>
                    <a:bodyPr/>
                    <a:lstStyle/>
                    <a:p>
                      <a:r>
                        <a:rPr lang="en-US" sz="2000"/>
                        <a:t>Transition Test</a:t>
                      </a:r>
                    </a:p>
                  </a:txBody>
                  <a:tcPr/>
                </a:tc>
                <a:tc>
                  <a:txBody>
                    <a:bodyPr/>
                    <a:lstStyle/>
                    <a:p>
                      <a:r>
                        <a:rPr lang="en-US" sz="2000"/>
                        <a:t>Traffic Accuracy</a:t>
                      </a:r>
                    </a:p>
                  </a:txBody>
                  <a:tcPr/>
                </a:tc>
                <a:tc>
                  <a:txBody>
                    <a:bodyPr/>
                    <a:lstStyle/>
                    <a:p>
                      <a:r>
                        <a:rPr lang="en-US" sz="2000"/>
                        <a:t>Interference Accuracy</a:t>
                      </a:r>
                    </a:p>
                  </a:txBody>
                  <a:tcPr/>
                </a:tc>
                <a:extLst>
                  <a:ext uri="{0D108BD9-81ED-4DB2-BD59-A6C34878D82A}">
                    <a16:rowId xmlns:a16="http://schemas.microsoft.com/office/drawing/2014/main" val="2131230486"/>
                  </a:ext>
                </a:extLst>
              </a:tr>
              <a:tr h="370840">
                <a:tc>
                  <a:txBody>
                    <a:bodyPr/>
                    <a:lstStyle/>
                    <a:p>
                      <a:pPr algn="l"/>
                      <a:r>
                        <a:rPr lang="en-US" sz="2000"/>
                        <a:t>MMTC – URLLC</a:t>
                      </a:r>
                    </a:p>
                  </a:txBody>
                  <a:tcPr/>
                </a:tc>
                <a:tc>
                  <a:txBody>
                    <a:bodyPr/>
                    <a:lstStyle/>
                    <a:p>
                      <a:pPr algn="ctr"/>
                      <a:r>
                        <a:rPr lang="en-US" sz="2000"/>
                        <a:t>88.9%</a:t>
                      </a:r>
                    </a:p>
                  </a:txBody>
                  <a:tcPr/>
                </a:tc>
                <a:tc>
                  <a:txBody>
                    <a:bodyPr/>
                    <a:lstStyle/>
                    <a:p>
                      <a:pPr algn="ctr"/>
                      <a:r>
                        <a:rPr lang="en-US" sz="2000"/>
                        <a:t>77.5%</a:t>
                      </a:r>
                    </a:p>
                  </a:txBody>
                  <a:tcPr/>
                </a:tc>
                <a:extLst>
                  <a:ext uri="{0D108BD9-81ED-4DB2-BD59-A6C34878D82A}">
                    <a16:rowId xmlns:a16="http://schemas.microsoft.com/office/drawing/2014/main" val="2485187326"/>
                  </a:ext>
                </a:extLst>
              </a:tr>
              <a:tr h="370840">
                <a:tc>
                  <a:txBody>
                    <a:bodyPr/>
                    <a:lstStyle/>
                    <a:p>
                      <a:pPr algn="l"/>
                      <a:r>
                        <a:rPr lang="en-US" sz="2000" dirty="0"/>
                        <a:t>URLLC – MMTC </a:t>
                      </a:r>
                    </a:p>
                  </a:txBody>
                  <a:tcPr/>
                </a:tc>
                <a:tc>
                  <a:txBody>
                    <a:bodyPr/>
                    <a:lstStyle/>
                    <a:p>
                      <a:pPr algn="ctr"/>
                      <a:r>
                        <a:rPr lang="en-US" sz="2000"/>
                        <a:t>79.6%</a:t>
                      </a:r>
                    </a:p>
                  </a:txBody>
                  <a:tcPr/>
                </a:tc>
                <a:tc>
                  <a:txBody>
                    <a:bodyPr/>
                    <a:lstStyle/>
                    <a:p>
                      <a:pPr algn="ctr"/>
                      <a:r>
                        <a:rPr lang="en-US" sz="2000"/>
                        <a:t>79.3%</a:t>
                      </a:r>
                    </a:p>
                  </a:txBody>
                  <a:tcPr/>
                </a:tc>
                <a:extLst>
                  <a:ext uri="{0D108BD9-81ED-4DB2-BD59-A6C34878D82A}">
                    <a16:rowId xmlns:a16="http://schemas.microsoft.com/office/drawing/2014/main" val="2291143255"/>
                  </a:ext>
                </a:extLst>
              </a:tr>
              <a:tr h="370840">
                <a:tc>
                  <a:txBody>
                    <a:bodyPr/>
                    <a:lstStyle/>
                    <a:p>
                      <a:pPr algn="l"/>
                      <a:r>
                        <a:rPr lang="en-US" sz="2000"/>
                        <a:t>Int. OFF – ON for URLLC</a:t>
                      </a:r>
                    </a:p>
                  </a:txBody>
                  <a:tcPr/>
                </a:tc>
                <a:tc>
                  <a:txBody>
                    <a:bodyPr/>
                    <a:lstStyle/>
                    <a:p>
                      <a:pPr algn="ctr"/>
                      <a:r>
                        <a:rPr lang="en-US" sz="2000"/>
                        <a:t>79.2%</a:t>
                      </a:r>
                    </a:p>
                  </a:txBody>
                  <a:tcPr/>
                </a:tc>
                <a:tc>
                  <a:txBody>
                    <a:bodyPr/>
                    <a:lstStyle/>
                    <a:p>
                      <a:pPr algn="ctr"/>
                      <a:r>
                        <a:rPr lang="en-US" sz="2000" dirty="0"/>
                        <a:t>99.6%</a:t>
                      </a:r>
                    </a:p>
                  </a:txBody>
                  <a:tcPr/>
                </a:tc>
                <a:extLst>
                  <a:ext uri="{0D108BD9-81ED-4DB2-BD59-A6C34878D82A}">
                    <a16:rowId xmlns:a16="http://schemas.microsoft.com/office/drawing/2014/main" val="2871578823"/>
                  </a:ext>
                </a:extLst>
              </a:tr>
            </a:tbl>
          </a:graphicData>
        </a:graphic>
      </p:graphicFrame>
      <p:sp>
        <p:nvSpPr>
          <p:cNvPr id="12" name="TextBox 11">
            <a:extLst>
              <a:ext uri="{FF2B5EF4-FFF2-40B4-BE49-F238E27FC236}">
                <a16:creationId xmlns:a16="http://schemas.microsoft.com/office/drawing/2014/main" id="{39930120-9F5D-4AD3-0A8D-7A3E41398D0A}"/>
              </a:ext>
            </a:extLst>
          </p:cNvPr>
          <p:cNvSpPr txBox="1"/>
          <p:nvPr/>
        </p:nvSpPr>
        <p:spPr>
          <a:xfrm>
            <a:off x="1984714" y="3528504"/>
            <a:ext cx="8099896" cy="746358"/>
          </a:xfrm>
          <a:prstGeom prst="rect">
            <a:avLst/>
          </a:prstGeom>
          <a:noFill/>
        </p:spPr>
        <p:txBody>
          <a:bodyPr wrap="square" rtlCol="0">
            <a:spAutoFit/>
          </a:bodyPr>
          <a:lstStyle/>
          <a:p>
            <a:r>
              <a:rPr lang="en-US" sz="3200" dirty="0"/>
              <a:t>Accuracy of IMPACT ML Models</a:t>
            </a:r>
          </a:p>
          <a:p>
            <a:r>
              <a:rPr lang="en-US" sz="1050" dirty="0"/>
              <a:t>for demonstrated transition tests</a:t>
            </a:r>
          </a:p>
        </p:txBody>
      </p:sp>
      <p:sp>
        <p:nvSpPr>
          <p:cNvPr id="15" name="Content Placeholder 2">
            <a:extLst>
              <a:ext uri="{FF2B5EF4-FFF2-40B4-BE49-F238E27FC236}">
                <a16:creationId xmlns:a16="http://schemas.microsoft.com/office/drawing/2014/main" id="{83AB5CC0-E95F-031A-9D4F-A3756302F840}"/>
              </a:ext>
            </a:extLst>
          </p:cNvPr>
          <p:cNvSpPr>
            <a:spLocks noGrp="1"/>
          </p:cNvSpPr>
          <p:nvPr>
            <p:ph idx="1"/>
          </p:nvPr>
        </p:nvSpPr>
        <p:spPr>
          <a:xfrm>
            <a:off x="811020" y="901017"/>
            <a:ext cx="11380980" cy="2879245"/>
          </a:xfrm>
        </p:spPr>
        <p:txBody>
          <a:bodyPr>
            <a:normAutofit/>
          </a:bodyPr>
          <a:lstStyle/>
          <a:p>
            <a:pPr marL="0" indent="0">
              <a:buNone/>
            </a:pPr>
            <a:r>
              <a:rPr lang="en-US" sz="2800" b="1" dirty="0">
                <a:solidFill>
                  <a:srgbClr val="C00000"/>
                </a:solidFill>
                <a:effectLst>
                  <a:outerShdw blurRad="50800" dist="38100" dir="2700000" algn="tl" rotWithShape="0">
                    <a:prstClr val="black">
                      <a:alpha val="40000"/>
                    </a:prstClr>
                  </a:outerShdw>
                </a:effectLst>
              </a:rPr>
              <a:t>IMPACT xApp enables:</a:t>
            </a:r>
          </a:p>
          <a:p>
            <a:r>
              <a:rPr lang="en-US" sz="1600" dirty="0"/>
              <a:t>Up to </a:t>
            </a:r>
            <a:r>
              <a:rPr lang="en-US" sz="2000" b="1" dirty="0">
                <a:effectLst>
                  <a:outerShdw blurRad="50800" dist="38100" dir="2700000" algn="tl" rotWithShape="0">
                    <a:prstClr val="black">
                      <a:alpha val="40000"/>
                    </a:prstClr>
                  </a:outerShdw>
                </a:effectLst>
              </a:rPr>
              <a:t>89% accuracy on traffic classification</a:t>
            </a:r>
            <a:r>
              <a:rPr lang="en-US" sz="2000" dirty="0"/>
              <a:t>, </a:t>
            </a:r>
            <a:r>
              <a:rPr lang="en-US" sz="1600" dirty="0"/>
              <a:t>the first step for traffic steering</a:t>
            </a:r>
          </a:p>
          <a:p>
            <a:r>
              <a:rPr lang="en-US" sz="1600" dirty="0"/>
              <a:t>Up to </a:t>
            </a:r>
            <a:r>
              <a:rPr lang="en-US" sz="2000" b="1" dirty="0">
                <a:effectLst>
                  <a:outerShdw blurRad="50800" dist="38100" dir="2700000" algn="tl" rotWithShape="0">
                    <a:prstClr val="black">
                      <a:alpha val="40000"/>
                    </a:prstClr>
                  </a:outerShdw>
                </a:effectLst>
              </a:rPr>
              <a:t>99.6% accuracy on interference classification</a:t>
            </a:r>
            <a:r>
              <a:rPr lang="en-US" sz="1600" dirty="0"/>
              <a:t> for URLLC traffic</a:t>
            </a:r>
            <a:endParaRPr lang="en-US" sz="1600" b="1" dirty="0">
              <a:effectLst>
                <a:outerShdw blurRad="50800" dist="38100" dir="2700000" algn="tl" rotWithShape="0">
                  <a:prstClr val="black">
                    <a:alpha val="40000"/>
                  </a:prstClr>
                </a:outerShdw>
              </a:effectLst>
            </a:endParaRPr>
          </a:p>
          <a:p>
            <a:r>
              <a:rPr lang="en-US" sz="1600" dirty="0"/>
              <a:t>Up to </a:t>
            </a:r>
            <a:r>
              <a:rPr lang="en-US" sz="2000" b="1" dirty="0">
                <a:effectLst>
                  <a:outerShdw blurRad="38100" dist="38100" dir="2700000" algn="tl">
                    <a:srgbClr val="000000">
                      <a:alpha val="43137"/>
                    </a:srgbClr>
                  </a:outerShdw>
                </a:effectLst>
              </a:rPr>
              <a:t>7x energy savings </a:t>
            </a:r>
            <a:r>
              <a:rPr lang="en-US" sz="1600" dirty="0"/>
              <a:t>for URLLC traffic</a:t>
            </a:r>
          </a:p>
          <a:p>
            <a:r>
              <a:rPr lang="en-US" sz="1600" dirty="0"/>
              <a:t>Up to </a:t>
            </a:r>
            <a:r>
              <a:rPr lang="en-US" sz="2000" b="1" dirty="0">
                <a:effectLst>
                  <a:outerShdw blurRad="50800" dist="38100" dir="2700000" algn="tl" rotWithShape="0">
                    <a:prstClr val="black">
                      <a:alpha val="40000"/>
                    </a:prstClr>
                  </a:outerShdw>
                </a:effectLst>
              </a:rPr>
              <a:t>23x energy savings</a:t>
            </a:r>
            <a:r>
              <a:rPr lang="en-US" sz="2000" b="1" dirty="0"/>
              <a:t> </a:t>
            </a:r>
            <a:r>
              <a:rPr lang="en-US" sz="1600" dirty="0"/>
              <a:t>across all traffic types, based on channel conditions</a:t>
            </a:r>
          </a:p>
        </p:txBody>
      </p:sp>
    </p:spTree>
    <p:extLst>
      <p:ext uri="{BB962C8B-B14F-4D97-AF65-F5344CB8AC3E}">
        <p14:creationId xmlns:p14="http://schemas.microsoft.com/office/powerpoint/2010/main" val="291813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E8C3-C467-D4AC-F304-12AD00BA5C8F}"/>
              </a:ext>
            </a:extLst>
          </p:cNvPr>
          <p:cNvSpPr>
            <a:spLocks noGrp="1"/>
          </p:cNvSpPr>
          <p:nvPr>
            <p:ph type="title"/>
          </p:nvPr>
        </p:nvSpPr>
        <p:spPr>
          <a:xfrm>
            <a:off x="237742" y="237744"/>
            <a:ext cx="11866773" cy="585216"/>
          </a:xfrm>
        </p:spPr>
        <p:txBody>
          <a:bodyPr>
            <a:normAutofit fontScale="90000"/>
          </a:bodyPr>
          <a:lstStyle/>
          <a:p>
            <a:r>
              <a:rPr lang="en-US" dirty="0"/>
              <a:t>Exploiting Expertise and Collaborations (Beyond NEU and GMU)</a:t>
            </a:r>
          </a:p>
        </p:txBody>
      </p:sp>
      <p:sp>
        <p:nvSpPr>
          <p:cNvPr id="4" name="Slide Number Placeholder 3">
            <a:extLst>
              <a:ext uri="{FF2B5EF4-FFF2-40B4-BE49-F238E27FC236}">
                <a16:creationId xmlns:a16="http://schemas.microsoft.com/office/drawing/2014/main" id="{ADEF8882-761D-CD88-39FA-B22CFCF3211C}"/>
              </a:ext>
            </a:extLst>
          </p:cNvPr>
          <p:cNvSpPr>
            <a:spLocks noGrp="1"/>
          </p:cNvSpPr>
          <p:nvPr>
            <p:ph type="sldNum" sz="quarter" idx="10"/>
          </p:nvPr>
        </p:nvSpPr>
        <p:spPr/>
        <p:txBody>
          <a:bodyPr/>
          <a:lstStyle/>
          <a:p>
            <a:fld id="{39E56EE8-E5B9-5047-AE15-3717AE4277FB}" type="slidenum">
              <a:rPr lang="en-US" smtClean="0"/>
              <a:pPr/>
              <a:t>16</a:t>
            </a:fld>
            <a:endParaRPr lang="en-US"/>
          </a:p>
        </p:txBody>
      </p:sp>
      <p:pic>
        <p:nvPicPr>
          <p:cNvPr id="5" name="Google Shape;87;p17">
            <a:extLst>
              <a:ext uri="{FF2B5EF4-FFF2-40B4-BE49-F238E27FC236}">
                <a16:creationId xmlns:a16="http://schemas.microsoft.com/office/drawing/2014/main" id="{E1751CBC-0750-62F8-1958-F39337334ECC}"/>
              </a:ext>
            </a:extLst>
          </p:cNvPr>
          <p:cNvPicPr preferRelativeResize="0"/>
          <p:nvPr/>
        </p:nvPicPr>
        <p:blipFill>
          <a:blip r:embed="rId3">
            <a:alphaModFix/>
          </a:blip>
          <a:stretch>
            <a:fillRect/>
          </a:stretch>
        </p:blipFill>
        <p:spPr>
          <a:xfrm>
            <a:off x="237743" y="1393873"/>
            <a:ext cx="5321233" cy="3330527"/>
          </a:xfrm>
          <a:prstGeom prst="rect">
            <a:avLst/>
          </a:prstGeom>
          <a:noFill/>
          <a:ln>
            <a:noFill/>
          </a:ln>
        </p:spPr>
      </p:pic>
      <p:sp>
        <p:nvSpPr>
          <p:cNvPr id="7" name="TextBox 6">
            <a:extLst>
              <a:ext uri="{FF2B5EF4-FFF2-40B4-BE49-F238E27FC236}">
                <a16:creationId xmlns:a16="http://schemas.microsoft.com/office/drawing/2014/main" id="{29666DB7-A3C5-18A6-45EB-6B896D10D5AF}"/>
              </a:ext>
            </a:extLst>
          </p:cNvPr>
          <p:cNvSpPr txBox="1"/>
          <p:nvPr/>
        </p:nvSpPr>
        <p:spPr>
          <a:xfrm>
            <a:off x="8257309" y="5183969"/>
            <a:ext cx="3006436" cy="646331"/>
          </a:xfrm>
          <a:prstGeom prst="rect">
            <a:avLst/>
          </a:prstGeom>
          <a:noFill/>
        </p:spPr>
        <p:txBody>
          <a:bodyPr wrap="square">
            <a:spAutoFit/>
          </a:bodyPr>
          <a:lstStyle/>
          <a:p>
            <a:r>
              <a:rPr lang="en-US" dirty="0"/>
              <a:t>NSF AI Edge Institute</a:t>
            </a:r>
          </a:p>
          <a:p>
            <a:r>
              <a:rPr lang="en-US" dirty="0"/>
              <a:t>https://</a:t>
            </a:r>
            <a:r>
              <a:rPr lang="en-US" dirty="0" err="1"/>
              <a:t>aiedge.osu.edu</a:t>
            </a:r>
            <a:endParaRPr lang="en-US" dirty="0"/>
          </a:p>
        </p:txBody>
      </p:sp>
      <p:pic>
        <p:nvPicPr>
          <p:cNvPr id="8" name="Picture 7">
            <a:extLst>
              <a:ext uri="{FF2B5EF4-FFF2-40B4-BE49-F238E27FC236}">
                <a16:creationId xmlns:a16="http://schemas.microsoft.com/office/drawing/2014/main" id="{9365425A-3700-624A-6826-09AE1FA67727}"/>
              </a:ext>
            </a:extLst>
          </p:cNvPr>
          <p:cNvPicPr>
            <a:picLocks noChangeAspect="1"/>
          </p:cNvPicPr>
          <p:nvPr/>
        </p:nvPicPr>
        <p:blipFill>
          <a:blip r:embed="rId4"/>
          <a:stretch>
            <a:fillRect/>
          </a:stretch>
        </p:blipFill>
        <p:spPr>
          <a:xfrm>
            <a:off x="5978487" y="1304699"/>
            <a:ext cx="6126029" cy="3330527"/>
          </a:xfrm>
          <a:prstGeom prst="rect">
            <a:avLst/>
          </a:prstGeom>
        </p:spPr>
      </p:pic>
      <p:sp>
        <p:nvSpPr>
          <p:cNvPr id="11" name="TextBox 10">
            <a:extLst>
              <a:ext uri="{FF2B5EF4-FFF2-40B4-BE49-F238E27FC236}">
                <a16:creationId xmlns:a16="http://schemas.microsoft.com/office/drawing/2014/main" id="{E2D745BF-C489-5F51-C2B9-EA3C79E690C5}"/>
              </a:ext>
            </a:extLst>
          </p:cNvPr>
          <p:cNvSpPr txBox="1"/>
          <p:nvPr/>
        </p:nvSpPr>
        <p:spPr>
          <a:xfrm>
            <a:off x="1385455" y="5183969"/>
            <a:ext cx="6428508" cy="646331"/>
          </a:xfrm>
          <a:prstGeom prst="rect">
            <a:avLst/>
          </a:prstGeom>
          <a:noFill/>
        </p:spPr>
        <p:txBody>
          <a:bodyPr wrap="square">
            <a:spAutoFit/>
          </a:bodyPr>
          <a:lstStyle/>
          <a:p>
            <a:r>
              <a:rPr lang="en-US" dirty="0"/>
              <a:t>NSF </a:t>
            </a:r>
            <a:r>
              <a:rPr lang="en-US" dirty="0" err="1"/>
              <a:t>RFDataFactory</a:t>
            </a:r>
            <a:endParaRPr lang="en-US" dirty="0"/>
          </a:p>
          <a:p>
            <a:r>
              <a:rPr lang="en-US" dirty="0"/>
              <a:t>https://</a:t>
            </a:r>
            <a:r>
              <a:rPr lang="en-US" dirty="0" err="1"/>
              <a:t>www.rfdatafactory.com</a:t>
            </a:r>
            <a:endParaRPr lang="en-US" dirty="0"/>
          </a:p>
        </p:txBody>
      </p:sp>
      <p:pic>
        <p:nvPicPr>
          <p:cNvPr id="1026" name="Picture 2" descr="NSF">
            <a:extLst>
              <a:ext uri="{FF2B5EF4-FFF2-40B4-BE49-F238E27FC236}">
                <a16:creationId xmlns:a16="http://schemas.microsoft.com/office/drawing/2014/main" id="{00EE0EF6-A815-7965-FFB1-29F60C86E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4758989"/>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55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F75732-89FB-A847-88ED-5328878C2786}"/>
              </a:ext>
            </a:extLst>
          </p:cNvPr>
          <p:cNvSpPr>
            <a:spLocks noGrp="1"/>
          </p:cNvSpPr>
          <p:nvPr>
            <p:ph type="ctrTitle"/>
          </p:nvPr>
        </p:nvSpPr>
        <p:spPr>
          <a:xfrm>
            <a:off x="2128792" y="3382451"/>
            <a:ext cx="9936538" cy="1004353"/>
          </a:xfrm>
        </p:spPr>
        <p:txBody>
          <a:bodyPr anchor="t">
            <a:normAutofit fontScale="90000"/>
          </a:bodyPr>
          <a:lstStyle/>
          <a:p>
            <a:r>
              <a:rPr lang="en-US" sz="4000">
                <a:latin typeface="+mj-lt"/>
              </a:rPr>
              <a:t>Q&amp;A</a:t>
            </a:r>
            <a:br>
              <a:rPr lang="en-US" sz="4000">
                <a:latin typeface="+mj-lt"/>
              </a:rPr>
            </a:br>
            <a:endParaRPr lang="en-US" sz="4000">
              <a:latin typeface="+mj-lt"/>
            </a:endParaRPr>
          </a:p>
        </p:txBody>
      </p:sp>
    </p:spTree>
    <p:extLst>
      <p:ext uri="{BB962C8B-B14F-4D97-AF65-F5344CB8AC3E}">
        <p14:creationId xmlns:p14="http://schemas.microsoft.com/office/powerpoint/2010/main" val="298599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77A5-1CB0-0DBA-A868-3ED605376DF0}"/>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IMPACT xApp enables:</a:t>
            </a:r>
          </a:p>
        </p:txBody>
      </p:sp>
      <p:sp>
        <p:nvSpPr>
          <p:cNvPr id="4" name="Slide Number Placeholder 3">
            <a:extLst>
              <a:ext uri="{FF2B5EF4-FFF2-40B4-BE49-F238E27FC236}">
                <a16:creationId xmlns:a16="http://schemas.microsoft.com/office/drawing/2014/main" id="{2933BBB5-C19E-CB8E-1157-D4686B92DB1B}"/>
              </a:ext>
            </a:extLst>
          </p:cNvPr>
          <p:cNvSpPr>
            <a:spLocks noGrp="1"/>
          </p:cNvSpPr>
          <p:nvPr>
            <p:ph type="sldNum" sz="quarter" idx="10"/>
          </p:nvPr>
        </p:nvSpPr>
        <p:spPr/>
        <p:txBody>
          <a:bodyPr/>
          <a:lstStyle/>
          <a:p>
            <a:fld id="{39E56EE8-E5B9-5047-AE15-3717AE4277FB}" type="slidenum">
              <a:rPr lang="en-US" smtClean="0"/>
              <a:pPr/>
              <a:t>2</a:t>
            </a:fld>
            <a:endParaRPr lang="en-US"/>
          </a:p>
        </p:txBody>
      </p:sp>
      <p:graphicFrame>
        <p:nvGraphicFramePr>
          <p:cNvPr id="8" name="Table 7">
            <a:extLst>
              <a:ext uri="{FF2B5EF4-FFF2-40B4-BE49-F238E27FC236}">
                <a16:creationId xmlns:a16="http://schemas.microsoft.com/office/drawing/2014/main" id="{8E943FC3-E395-E79E-66BC-BB47286F1E07}"/>
              </a:ext>
            </a:extLst>
          </p:cNvPr>
          <p:cNvGraphicFramePr>
            <a:graphicFrameLocks noGrp="1"/>
          </p:cNvGraphicFramePr>
          <p:nvPr>
            <p:extLst>
              <p:ext uri="{D42A27DB-BD31-4B8C-83A1-F6EECF244321}">
                <p14:modId xmlns:p14="http://schemas.microsoft.com/office/powerpoint/2010/main" val="3377461260"/>
              </p:ext>
            </p:extLst>
          </p:nvPr>
        </p:nvGraphicFramePr>
        <p:xfrm>
          <a:off x="1783821" y="4257156"/>
          <a:ext cx="8769095" cy="1584960"/>
        </p:xfrm>
        <a:graphic>
          <a:graphicData uri="http://schemas.openxmlformats.org/drawingml/2006/table">
            <a:tbl>
              <a:tblPr firstRow="1" bandRow="1">
                <a:tableStyleId>{5C22544A-7EE6-4342-B048-85BDC9FD1C3A}</a:tableStyleId>
              </a:tblPr>
              <a:tblGrid>
                <a:gridCol w="3579541">
                  <a:extLst>
                    <a:ext uri="{9D8B030D-6E8A-4147-A177-3AD203B41FA5}">
                      <a16:colId xmlns:a16="http://schemas.microsoft.com/office/drawing/2014/main" val="1822804615"/>
                    </a:ext>
                  </a:extLst>
                </a:gridCol>
                <a:gridCol w="2219093">
                  <a:extLst>
                    <a:ext uri="{9D8B030D-6E8A-4147-A177-3AD203B41FA5}">
                      <a16:colId xmlns:a16="http://schemas.microsoft.com/office/drawing/2014/main" val="3234461414"/>
                    </a:ext>
                  </a:extLst>
                </a:gridCol>
                <a:gridCol w="2970461">
                  <a:extLst>
                    <a:ext uri="{9D8B030D-6E8A-4147-A177-3AD203B41FA5}">
                      <a16:colId xmlns:a16="http://schemas.microsoft.com/office/drawing/2014/main" val="2938271124"/>
                    </a:ext>
                  </a:extLst>
                </a:gridCol>
              </a:tblGrid>
              <a:tr h="370840">
                <a:tc>
                  <a:txBody>
                    <a:bodyPr/>
                    <a:lstStyle/>
                    <a:p>
                      <a:r>
                        <a:rPr lang="en-US" sz="2000"/>
                        <a:t>Transition Test</a:t>
                      </a:r>
                    </a:p>
                  </a:txBody>
                  <a:tcPr/>
                </a:tc>
                <a:tc>
                  <a:txBody>
                    <a:bodyPr/>
                    <a:lstStyle/>
                    <a:p>
                      <a:r>
                        <a:rPr lang="en-US" sz="2000"/>
                        <a:t>Traffic Accuracy</a:t>
                      </a:r>
                    </a:p>
                  </a:txBody>
                  <a:tcPr/>
                </a:tc>
                <a:tc>
                  <a:txBody>
                    <a:bodyPr/>
                    <a:lstStyle/>
                    <a:p>
                      <a:r>
                        <a:rPr lang="en-US" sz="2000"/>
                        <a:t>Interference Accuracy</a:t>
                      </a:r>
                    </a:p>
                  </a:txBody>
                  <a:tcPr/>
                </a:tc>
                <a:extLst>
                  <a:ext uri="{0D108BD9-81ED-4DB2-BD59-A6C34878D82A}">
                    <a16:rowId xmlns:a16="http://schemas.microsoft.com/office/drawing/2014/main" val="2131230486"/>
                  </a:ext>
                </a:extLst>
              </a:tr>
              <a:tr h="370840">
                <a:tc>
                  <a:txBody>
                    <a:bodyPr/>
                    <a:lstStyle/>
                    <a:p>
                      <a:pPr algn="l"/>
                      <a:r>
                        <a:rPr lang="en-US" sz="2000" dirty="0"/>
                        <a:t>MMTC – URLLC</a:t>
                      </a:r>
                    </a:p>
                  </a:txBody>
                  <a:tcPr/>
                </a:tc>
                <a:tc>
                  <a:txBody>
                    <a:bodyPr/>
                    <a:lstStyle/>
                    <a:p>
                      <a:pPr algn="ctr"/>
                      <a:r>
                        <a:rPr lang="en-US" sz="2000"/>
                        <a:t>88.9%</a:t>
                      </a:r>
                    </a:p>
                  </a:txBody>
                  <a:tcPr/>
                </a:tc>
                <a:tc>
                  <a:txBody>
                    <a:bodyPr/>
                    <a:lstStyle/>
                    <a:p>
                      <a:pPr algn="ctr"/>
                      <a:r>
                        <a:rPr lang="en-US" sz="2000"/>
                        <a:t>77.5%</a:t>
                      </a:r>
                    </a:p>
                  </a:txBody>
                  <a:tcPr/>
                </a:tc>
                <a:extLst>
                  <a:ext uri="{0D108BD9-81ED-4DB2-BD59-A6C34878D82A}">
                    <a16:rowId xmlns:a16="http://schemas.microsoft.com/office/drawing/2014/main" val="2485187326"/>
                  </a:ext>
                </a:extLst>
              </a:tr>
              <a:tr h="370840">
                <a:tc>
                  <a:txBody>
                    <a:bodyPr/>
                    <a:lstStyle/>
                    <a:p>
                      <a:pPr algn="l"/>
                      <a:r>
                        <a:rPr lang="en-US" sz="2000"/>
                        <a:t>URLLC – MMTC </a:t>
                      </a:r>
                    </a:p>
                  </a:txBody>
                  <a:tcPr/>
                </a:tc>
                <a:tc>
                  <a:txBody>
                    <a:bodyPr/>
                    <a:lstStyle/>
                    <a:p>
                      <a:pPr algn="ctr"/>
                      <a:r>
                        <a:rPr lang="en-US" sz="2000"/>
                        <a:t>79.6%</a:t>
                      </a:r>
                    </a:p>
                  </a:txBody>
                  <a:tcPr/>
                </a:tc>
                <a:tc>
                  <a:txBody>
                    <a:bodyPr/>
                    <a:lstStyle/>
                    <a:p>
                      <a:pPr algn="ctr"/>
                      <a:r>
                        <a:rPr lang="en-US" sz="2000"/>
                        <a:t>79.3%</a:t>
                      </a:r>
                    </a:p>
                  </a:txBody>
                  <a:tcPr/>
                </a:tc>
                <a:extLst>
                  <a:ext uri="{0D108BD9-81ED-4DB2-BD59-A6C34878D82A}">
                    <a16:rowId xmlns:a16="http://schemas.microsoft.com/office/drawing/2014/main" val="2291143255"/>
                  </a:ext>
                </a:extLst>
              </a:tr>
              <a:tr h="370840">
                <a:tc>
                  <a:txBody>
                    <a:bodyPr/>
                    <a:lstStyle/>
                    <a:p>
                      <a:pPr algn="l"/>
                      <a:r>
                        <a:rPr lang="en-US" sz="2000" dirty="0"/>
                        <a:t>Interference OFF – ON, URLLC</a:t>
                      </a:r>
                    </a:p>
                  </a:txBody>
                  <a:tcPr/>
                </a:tc>
                <a:tc>
                  <a:txBody>
                    <a:bodyPr/>
                    <a:lstStyle/>
                    <a:p>
                      <a:pPr algn="ctr"/>
                      <a:r>
                        <a:rPr lang="en-US" sz="2000"/>
                        <a:t>79.2%</a:t>
                      </a:r>
                    </a:p>
                  </a:txBody>
                  <a:tcPr/>
                </a:tc>
                <a:tc>
                  <a:txBody>
                    <a:bodyPr/>
                    <a:lstStyle/>
                    <a:p>
                      <a:pPr algn="ctr"/>
                      <a:r>
                        <a:rPr lang="en-US" sz="2000" dirty="0"/>
                        <a:t>99.6%</a:t>
                      </a:r>
                    </a:p>
                  </a:txBody>
                  <a:tcPr/>
                </a:tc>
                <a:extLst>
                  <a:ext uri="{0D108BD9-81ED-4DB2-BD59-A6C34878D82A}">
                    <a16:rowId xmlns:a16="http://schemas.microsoft.com/office/drawing/2014/main" val="2871578823"/>
                  </a:ext>
                </a:extLst>
              </a:tr>
            </a:tbl>
          </a:graphicData>
        </a:graphic>
      </p:graphicFrame>
      <p:sp>
        <p:nvSpPr>
          <p:cNvPr id="12" name="TextBox 11">
            <a:extLst>
              <a:ext uri="{FF2B5EF4-FFF2-40B4-BE49-F238E27FC236}">
                <a16:creationId xmlns:a16="http://schemas.microsoft.com/office/drawing/2014/main" id="{39930120-9F5D-4AD3-0A8D-7A3E41398D0A}"/>
              </a:ext>
            </a:extLst>
          </p:cNvPr>
          <p:cNvSpPr txBox="1"/>
          <p:nvPr/>
        </p:nvSpPr>
        <p:spPr>
          <a:xfrm>
            <a:off x="1783821" y="3664290"/>
            <a:ext cx="8099896" cy="584775"/>
          </a:xfrm>
          <a:prstGeom prst="rect">
            <a:avLst/>
          </a:prstGeom>
          <a:noFill/>
        </p:spPr>
        <p:txBody>
          <a:bodyPr wrap="square" rtlCol="0">
            <a:spAutoFit/>
          </a:bodyPr>
          <a:lstStyle/>
          <a:p>
            <a:r>
              <a:rPr lang="en-US" sz="3200" dirty="0"/>
              <a:t>Accuracy of IMPACT ML Models</a:t>
            </a:r>
            <a:r>
              <a:rPr lang="en-US" sz="1050" dirty="0"/>
              <a:t> for demonstrated transition tests</a:t>
            </a:r>
          </a:p>
        </p:txBody>
      </p:sp>
      <p:sp>
        <p:nvSpPr>
          <p:cNvPr id="15" name="Content Placeholder 2">
            <a:extLst>
              <a:ext uri="{FF2B5EF4-FFF2-40B4-BE49-F238E27FC236}">
                <a16:creationId xmlns:a16="http://schemas.microsoft.com/office/drawing/2014/main" id="{83AB5CC0-E95F-031A-9D4F-A3756302F840}"/>
              </a:ext>
            </a:extLst>
          </p:cNvPr>
          <p:cNvSpPr>
            <a:spLocks noGrp="1"/>
          </p:cNvSpPr>
          <p:nvPr>
            <p:ph idx="1"/>
          </p:nvPr>
        </p:nvSpPr>
        <p:spPr>
          <a:xfrm>
            <a:off x="237744" y="1060324"/>
            <a:ext cx="11861250" cy="2667244"/>
          </a:xfrm>
        </p:spPr>
        <p:txBody>
          <a:bodyPr>
            <a:normAutofit fontScale="70000" lnSpcReduction="20000"/>
          </a:bodyPr>
          <a:lstStyle/>
          <a:p>
            <a:r>
              <a:rPr lang="en-US" sz="3100" dirty="0"/>
              <a:t>Up to </a:t>
            </a:r>
            <a:r>
              <a:rPr lang="en-US" sz="4000" b="1" dirty="0">
                <a:effectLst>
                  <a:outerShdw blurRad="50800" dist="38100" dir="2700000" algn="tl" rotWithShape="0">
                    <a:prstClr val="black">
                      <a:alpha val="40000"/>
                    </a:prstClr>
                  </a:outerShdw>
                </a:effectLst>
              </a:rPr>
              <a:t>89% accuracy on traffic classification</a:t>
            </a:r>
            <a:r>
              <a:rPr lang="en-US" sz="4000" dirty="0"/>
              <a:t>, </a:t>
            </a:r>
            <a:r>
              <a:rPr lang="en-US" dirty="0"/>
              <a:t>the first step for traffic steering</a:t>
            </a:r>
          </a:p>
          <a:p>
            <a:r>
              <a:rPr lang="en-US" sz="3200" dirty="0"/>
              <a:t>Up to </a:t>
            </a:r>
            <a:r>
              <a:rPr lang="en-US" sz="4000" b="1" dirty="0">
                <a:effectLst>
                  <a:outerShdw blurRad="50800" dist="38100" dir="2700000" algn="tl" rotWithShape="0">
                    <a:prstClr val="black">
                      <a:alpha val="40000"/>
                    </a:prstClr>
                  </a:outerShdw>
                </a:effectLst>
              </a:rPr>
              <a:t>99.6% accuracy on interference classification</a:t>
            </a:r>
            <a:r>
              <a:rPr lang="en-US" sz="3200" dirty="0"/>
              <a:t> </a:t>
            </a:r>
            <a:r>
              <a:rPr lang="en-US" dirty="0"/>
              <a:t>for URLLC traffic</a:t>
            </a:r>
            <a:endParaRPr lang="en-US" b="1" dirty="0">
              <a:effectLst>
                <a:outerShdw blurRad="50800" dist="38100" dir="2700000" algn="tl" rotWithShape="0">
                  <a:prstClr val="black">
                    <a:alpha val="40000"/>
                  </a:prstClr>
                </a:outerShdw>
              </a:effectLst>
            </a:endParaRPr>
          </a:p>
          <a:p>
            <a:r>
              <a:rPr lang="en-US" dirty="0"/>
              <a:t>Up to </a:t>
            </a:r>
            <a:r>
              <a:rPr lang="en-US" sz="4000" b="1" dirty="0">
                <a:effectLst>
                  <a:outerShdw blurRad="38100" dist="38100" dir="2700000" algn="tl">
                    <a:srgbClr val="000000">
                      <a:alpha val="43137"/>
                    </a:srgbClr>
                  </a:outerShdw>
                </a:effectLst>
              </a:rPr>
              <a:t>7x energy savings </a:t>
            </a:r>
            <a:r>
              <a:rPr lang="en-US" dirty="0"/>
              <a:t>for URLLC traffic</a:t>
            </a:r>
          </a:p>
          <a:p>
            <a:r>
              <a:rPr lang="en-US" dirty="0"/>
              <a:t>Up to </a:t>
            </a:r>
            <a:r>
              <a:rPr lang="en-US" sz="4000" b="1" dirty="0">
                <a:effectLst>
                  <a:outerShdw blurRad="50800" dist="38100" dir="2700000" algn="tl" rotWithShape="0">
                    <a:prstClr val="black">
                      <a:alpha val="40000"/>
                    </a:prstClr>
                  </a:outerShdw>
                </a:effectLst>
              </a:rPr>
              <a:t>23x energy savings</a:t>
            </a:r>
            <a:r>
              <a:rPr lang="en-US" sz="4000" b="1" dirty="0"/>
              <a:t> </a:t>
            </a:r>
            <a:r>
              <a:rPr lang="en-US" dirty="0"/>
              <a:t>across all traffic types, based on channel conditions</a:t>
            </a:r>
          </a:p>
        </p:txBody>
      </p:sp>
    </p:spTree>
    <p:extLst>
      <p:ext uri="{BB962C8B-B14F-4D97-AF65-F5344CB8AC3E}">
        <p14:creationId xmlns:p14="http://schemas.microsoft.com/office/powerpoint/2010/main" val="185297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TextBox 1058">
            <a:extLst>
              <a:ext uri="{FF2B5EF4-FFF2-40B4-BE49-F238E27FC236}">
                <a16:creationId xmlns:a16="http://schemas.microsoft.com/office/drawing/2014/main" id="{381B6337-F583-058D-22B4-37CF3AA48920}"/>
              </a:ext>
            </a:extLst>
          </p:cNvPr>
          <p:cNvSpPr txBox="1"/>
          <p:nvPr/>
        </p:nvSpPr>
        <p:spPr>
          <a:xfrm>
            <a:off x="3324711" y="16902"/>
            <a:ext cx="8811486" cy="830997"/>
          </a:xfrm>
          <a:prstGeom prst="rect">
            <a:avLst/>
          </a:prstGeom>
          <a:solidFill>
            <a:srgbClr val="CCE9AD">
              <a:alpha val="30000"/>
            </a:srgbClr>
          </a:solidFill>
        </p:spPr>
        <p:txBody>
          <a:bodyPr wrap="square" rtlCol="0">
            <a:spAutoFit/>
          </a:bodyPr>
          <a:lstStyle/>
          <a:p>
            <a:pPr algn="ctr"/>
            <a:r>
              <a:rPr lang="en-US" sz="2400"/>
              <a:t>Identifying both the </a:t>
            </a:r>
            <a:r>
              <a:rPr lang="en-US" sz="2400" i="1"/>
              <a:t>traffic class</a:t>
            </a:r>
            <a:r>
              <a:rPr lang="en-US" sz="2400"/>
              <a:t> and </a:t>
            </a:r>
            <a:r>
              <a:rPr lang="en-US" sz="2400" i="1"/>
              <a:t>interference</a:t>
            </a:r>
            <a:r>
              <a:rPr lang="en-US" sz="2400"/>
              <a:t> is vital for enabling </a:t>
            </a:r>
            <a:r>
              <a:rPr lang="en-US" sz="2400" i="1"/>
              <a:t>RAN control</a:t>
            </a:r>
            <a:r>
              <a:rPr lang="en-US" sz="2400"/>
              <a:t> to achieve optimal </a:t>
            </a:r>
            <a:r>
              <a:rPr lang="en-US" sz="2400" b="1"/>
              <a:t>traffic steering</a:t>
            </a:r>
            <a:r>
              <a:rPr lang="en-US" sz="2400"/>
              <a:t> and </a:t>
            </a:r>
            <a:r>
              <a:rPr lang="en-US" sz="2400" b="1"/>
              <a:t>energy savings.</a:t>
            </a:r>
          </a:p>
        </p:txBody>
      </p:sp>
      <p:sp>
        <p:nvSpPr>
          <p:cNvPr id="2" name="Title 1">
            <a:extLst>
              <a:ext uri="{FF2B5EF4-FFF2-40B4-BE49-F238E27FC236}">
                <a16:creationId xmlns:a16="http://schemas.microsoft.com/office/drawing/2014/main" id="{2901F845-4889-93E9-8720-C62C1A790E68}"/>
              </a:ext>
            </a:extLst>
          </p:cNvPr>
          <p:cNvSpPr>
            <a:spLocks noGrp="1"/>
          </p:cNvSpPr>
          <p:nvPr>
            <p:ph type="title"/>
          </p:nvPr>
        </p:nvSpPr>
        <p:spPr/>
        <p:txBody>
          <a:bodyPr/>
          <a:lstStyle/>
          <a:p>
            <a:r>
              <a:rPr lang="en-US"/>
              <a:t>Introduction</a:t>
            </a:r>
          </a:p>
        </p:txBody>
      </p:sp>
      <p:sp>
        <p:nvSpPr>
          <p:cNvPr id="4" name="Slide Number Placeholder 3">
            <a:extLst>
              <a:ext uri="{FF2B5EF4-FFF2-40B4-BE49-F238E27FC236}">
                <a16:creationId xmlns:a16="http://schemas.microsoft.com/office/drawing/2014/main" id="{3F439717-F868-29ED-B74A-F870F52C0231}"/>
              </a:ext>
            </a:extLst>
          </p:cNvPr>
          <p:cNvSpPr>
            <a:spLocks noGrp="1"/>
          </p:cNvSpPr>
          <p:nvPr>
            <p:ph type="sldNum" sz="quarter" idx="10"/>
          </p:nvPr>
        </p:nvSpPr>
        <p:spPr/>
        <p:txBody>
          <a:bodyPr/>
          <a:lstStyle/>
          <a:p>
            <a:fld id="{39E56EE8-E5B9-5047-AE15-3717AE4277FB}" type="slidenum">
              <a:rPr lang="en-US" smtClean="0"/>
              <a:pPr/>
              <a:t>3</a:t>
            </a:fld>
            <a:endParaRPr lang="en-US"/>
          </a:p>
        </p:txBody>
      </p:sp>
      <p:sp>
        <p:nvSpPr>
          <p:cNvPr id="8" name="Hexagon 7">
            <a:extLst>
              <a:ext uri="{FF2B5EF4-FFF2-40B4-BE49-F238E27FC236}">
                <a16:creationId xmlns:a16="http://schemas.microsoft.com/office/drawing/2014/main" id="{FDA751F5-8591-86E9-A4CC-F66E28FB90A5}"/>
              </a:ext>
            </a:extLst>
          </p:cNvPr>
          <p:cNvSpPr/>
          <p:nvPr/>
        </p:nvSpPr>
        <p:spPr>
          <a:xfrm rot="5400000">
            <a:off x="2675034" y="3659425"/>
            <a:ext cx="1828800" cy="1828800"/>
          </a:xfrm>
          <a:prstGeom prst="hexagon">
            <a:avLst/>
          </a:prstGeom>
          <a:solidFill>
            <a:srgbClr val="BDE3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70269F6C-2055-CD1C-EE83-240755FF0B4F}"/>
              </a:ext>
            </a:extLst>
          </p:cNvPr>
          <p:cNvSpPr/>
          <p:nvPr/>
        </p:nvSpPr>
        <p:spPr>
          <a:xfrm rot="5400000">
            <a:off x="1703975" y="2191585"/>
            <a:ext cx="1828800" cy="1828800"/>
          </a:xfrm>
          <a:prstGeom prst="hexagon">
            <a:avLst/>
          </a:prstGeom>
          <a:solidFill>
            <a:srgbClr val="CCE9A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F8ABD70F-6334-EA19-06EA-AAE487D3CFE3}"/>
              </a:ext>
            </a:extLst>
          </p:cNvPr>
          <p:cNvSpPr/>
          <p:nvPr/>
        </p:nvSpPr>
        <p:spPr>
          <a:xfrm rot="5400000">
            <a:off x="731133" y="3659425"/>
            <a:ext cx="1828800" cy="1828800"/>
          </a:xfrm>
          <a:prstGeom prst="hexagon">
            <a:avLst/>
          </a:prstGeom>
          <a:solidFill>
            <a:srgbClr val="FFE7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1A4BBCD-8DBC-5C3A-0849-61E1872CF82D}"/>
              </a:ext>
            </a:extLst>
          </p:cNvPr>
          <p:cNvSpPr txBox="1"/>
          <p:nvPr/>
        </p:nvSpPr>
        <p:spPr>
          <a:xfrm rot="1621229">
            <a:off x="708542" y="5183290"/>
            <a:ext cx="857794" cy="369332"/>
          </a:xfrm>
          <a:prstGeom prst="rect">
            <a:avLst/>
          </a:prstGeom>
          <a:noFill/>
        </p:spPr>
        <p:txBody>
          <a:bodyPr wrap="square" rtlCol="0">
            <a:spAutoFit/>
          </a:bodyPr>
          <a:lstStyle/>
          <a:p>
            <a:pPr algn="ctr"/>
            <a:r>
              <a:rPr lang="en-US"/>
              <a:t>mMTC</a:t>
            </a:r>
          </a:p>
        </p:txBody>
      </p:sp>
      <p:sp>
        <p:nvSpPr>
          <p:cNvPr id="18" name="TextBox 17">
            <a:extLst>
              <a:ext uri="{FF2B5EF4-FFF2-40B4-BE49-F238E27FC236}">
                <a16:creationId xmlns:a16="http://schemas.microsoft.com/office/drawing/2014/main" id="{658B001B-05C0-E0C5-89E8-8F1D193137CA}"/>
              </a:ext>
            </a:extLst>
          </p:cNvPr>
          <p:cNvSpPr txBox="1"/>
          <p:nvPr/>
        </p:nvSpPr>
        <p:spPr>
          <a:xfrm rot="20039515">
            <a:off x="3620824" y="5133006"/>
            <a:ext cx="979317" cy="369332"/>
          </a:xfrm>
          <a:prstGeom prst="rect">
            <a:avLst/>
          </a:prstGeom>
          <a:noFill/>
        </p:spPr>
        <p:txBody>
          <a:bodyPr wrap="square" rtlCol="0">
            <a:spAutoFit/>
          </a:bodyPr>
          <a:lstStyle/>
          <a:p>
            <a:pPr algn="ctr"/>
            <a:r>
              <a:rPr lang="en-US"/>
              <a:t>URLLC</a:t>
            </a:r>
          </a:p>
        </p:txBody>
      </p:sp>
      <p:sp>
        <p:nvSpPr>
          <p:cNvPr id="19" name="TextBox 18">
            <a:extLst>
              <a:ext uri="{FF2B5EF4-FFF2-40B4-BE49-F238E27FC236}">
                <a16:creationId xmlns:a16="http://schemas.microsoft.com/office/drawing/2014/main" id="{06D1B057-F6EB-91FA-14F1-F760678A5A6B}"/>
              </a:ext>
            </a:extLst>
          </p:cNvPr>
          <p:cNvSpPr txBox="1"/>
          <p:nvPr/>
        </p:nvSpPr>
        <p:spPr>
          <a:xfrm rot="1564080">
            <a:off x="2635442" y="2118942"/>
            <a:ext cx="979317" cy="369332"/>
          </a:xfrm>
          <a:prstGeom prst="rect">
            <a:avLst/>
          </a:prstGeom>
          <a:noFill/>
        </p:spPr>
        <p:txBody>
          <a:bodyPr wrap="square" rtlCol="0">
            <a:spAutoFit/>
          </a:bodyPr>
          <a:lstStyle/>
          <a:p>
            <a:pPr algn="ctr"/>
            <a:r>
              <a:rPr lang="en-US"/>
              <a:t>eMBB</a:t>
            </a:r>
          </a:p>
        </p:txBody>
      </p:sp>
      <p:pic>
        <p:nvPicPr>
          <p:cNvPr id="50" name="Graphic 49" descr="Satellite with solid fill">
            <a:extLst>
              <a:ext uri="{FF2B5EF4-FFF2-40B4-BE49-F238E27FC236}">
                <a16:creationId xmlns:a16="http://schemas.microsoft.com/office/drawing/2014/main" id="{8ECDE9CA-FD34-E4FC-6361-87E8EAA5C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5783" y="2023655"/>
            <a:ext cx="696424" cy="696424"/>
          </a:xfrm>
          <a:prstGeom prst="rect">
            <a:avLst/>
          </a:prstGeom>
        </p:spPr>
      </p:pic>
      <p:pic>
        <p:nvPicPr>
          <p:cNvPr id="52" name="Graphic 51" descr="Satellite dish with solid fill">
            <a:extLst>
              <a:ext uri="{FF2B5EF4-FFF2-40B4-BE49-F238E27FC236}">
                <a16:creationId xmlns:a16="http://schemas.microsoft.com/office/drawing/2014/main" id="{58D915F3-0FA7-E9E6-F56C-3926B3C85E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971657" y="4327745"/>
            <a:ext cx="646332" cy="646332"/>
          </a:xfrm>
          <a:prstGeom prst="rect">
            <a:avLst/>
          </a:prstGeom>
        </p:spPr>
      </p:pic>
      <p:pic>
        <p:nvPicPr>
          <p:cNvPr id="1072" name="Picture 48">
            <a:extLst>
              <a:ext uri="{FF2B5EF4-FFF2-40B4-BE49-F238E27FC236}">
                <a16:creationId xmlns:a16="http://schemas.microsoft.com/office/drawing/2014/main" id="{48CEA43D-1DA1-6F43-5702-4D0A9257F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476" y="2356517"/>
            <a:ext cx="717674" cy="123704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8CB611C3-325E-0F3D-11F0-CFB46099B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7254" y="2428031"/>
            <a:ext cx="4959012" cy="2695563"/>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1A8ADF3A-8B10-C874-6449-D09E47E180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06400">
            <a:off x="6819056" y="2479466"/>
            <a:ext cx="1526788" cy="8724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4">
            <a:extLst>
              <a:ext uri="{FF2B5EF4-FFF2-40B4-BE49-F238E27FC236}">
                <a16:creationId xmlns:a16="http://schemas.microsoft.com/office/drawing/2014/main" id="{CF0DAF81-D727-1252-F8EE-04A680FC06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410738">
            <a:off x="8019923" y="2662043"/>
            <a:ext cx="892001" cy="5097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4">
            <a:extLst>
              <a:ext uri="{FF2B5EF4-FFF2-40B4-BE49-F238E27FC236}">
                <a16:creationId xmlns:a16="http://schemas.microsoft.com/office/drawing/2014/main" id="{F3D2662E-E624-3BAA-E6D4-28B0050EEF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294069">
            <a:off x="8308755" y="3831878"/>
            <a:ext cx="959820" cy="548468"/>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Connector 1024">
            <a:extLst>
              <a:ext uri="{FF2B5EF4-FFF2-40B4-BE49-F238E27FC236}">
                <a16:creationId xmlns:a16="http://schemas.microsoft.com/office/drawing/2014/main" id="{AAEF96C9-E910-0F86-C2E0-65902A0AFE4E}"/>
              </a:ext>
            </a:extLst>
          </p:cNvPr>
          <p:cNvCxnSpPr>
            <a:cxnSpLocks/>
          </p:cNvCxnSpPr>
          <p:nvPr/>
        </p:nvCxnSpPr>
        <p:spPr>
          <a:xfrm>
            <a:off x="5162991" y="1336017"/>
            <a:ext cx="4974" cy="5477539"/>
          </a:xfrm>
          <a:prstGeom prst="line">
            <a:avLst/>
          </a:prstGeom>
          <a:ln w="6350"/>
        </p:spPr>
        <p:style>
          <a:lnRef idx="1">
            <a:schemeClr val="dk1"/>
          </a:lnRef>
          <a:fillRef idx="0">
            <a:schemeClr val="dk1"/>
          </a:fillRef>
          <a:effectRef idx="0">
            <a:schemeClr val="dk1"/>
          </a:effectRef>
          <a:fontRef idx="minor">
            <a:schemeClr val="tx1"/>
          </a:fontRef>
        </p:style>
      </p:cxnSp>
      <p:sp>
        <p:nvSpPr>
          <p:cNvPr id="1033" name="TextBox 1032">
            <a:extLst>
              <a:ext uri="{FF2B5EF4-FFF2-40B4-BE49-F238E27FC236}">
                <a16:creationId xmlns:a16="http://schemas.microsoft.com/office/drawing/2014/main" id="{F3C4900D-C20F-1D6A-38FE-9D36A257759B}"/>
              </a:ext>
            </a:extLst>
          </p:cNvPr>
          <p:cNvSpPr txBox="1"/>
          <p:nvPr/>
        </p:nvSpPr>
        <p:spPr>
          <a:xfrm>
            <a:off x="128923" y="1276436"/>
            <a:ext cx="4943034" cy="646331"/>
          </a:xfrm>
          <a:prstGeom prst="rect">
            <a:avLst/>
          </a:prstGeom>
          <a:noFill/>
        </p:spPr>
        <p:txBody>
          <a:bodyPr wrap="square" rtlCol="0">
            <a:spAutoFit/>
          </a:bodyPr>
          <a:lstStyle/>
          <a:p>
            <a:pPr algn="ctr"/>
            <a:r>
              <a:rPr lang="en-US"/>
              <a:t>Various traffic types exhibit distinct and frequently conflicting characteristics and requirements.</a:t>
            </a:r>
          </a:p>
        </p:txBody>
      </p:sp>
      <p:sp>
        <p:nvSpPr>
          <p:cNvPr id="1053" name="TextBox 1052">
            <a:extLst>
              <a:ext uri="{FF2B5EF4-FFF2-40B4-BE49-F238E27FC236}">
                <a16:creationId xmlns:a16="http://schemas.microsoft.com/office/drawing/2014/main" id="{E3D47D46-0D81-653A-85C3-6EDE63E85DB5}"/>
              </a:ext>
            </a:extLst>
          </p:cNvPr>
          <p:cNvSpPr txBox="1"/>
          <p:nvPr/>
        </p:nvSpPr>
        <p:spPr>
          <a:xfrm>
            <a:off x="5276313" y="1286919"/>
            <a:ext cx="6794999" cy="646331"/>
          </a:xfrm>
          <a:prstGeom prst="rect">
            <a:avLst/>
          </a:prstGeom>
          <a:noFill/>
        </p:spPr>
        <p:txBody>
          <a:bodyPr wrap="square" rtlCol="0">
            <a:spAutoFit/>
          </a:bodyPr>
          <a:lstStyle/>
          <a:p>
            <a:pPr algn="ctr"/>
            <a:r>
              <a:rPr lang="en-US"/>
              <a:t>The growing demand on finite spectrum resources necessitates innovative interference detection and mitigation strategies.</a:t>
            </a:r>
          </a:p>
        </p:txBody>
      </p:sp>
      <p:pic>
        <p:nvPicPr>
          <p:cNvPr id="1032" name="Picture 8">
            <a:extLst>
              <a:ext uri="{FF2B5EF4-FFF2-40B4-BE49-F238E27FC236}">
                <a16:creationId xmlns:a16="http://schemas.microsoft.com/office/drawing/2014/main" id="{EB91B019-B0BA-CE61-71EE-0C67076EFE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6652" y="2553190"/>
            <a:ext cx="731133" cy="3073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573A385-1467-5D92-0205-EC38F5F578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5942" y="3063000"/>
            <a:ext cx="509451" cy="5094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rosoft OneDrive Cloud Storage - SUNY Westchester Community College">
            <a:extLst>
              <a:ext uri="{FF2B5EF4-FFF2-40B4-BE49-F238E27FC236}">
                <a16:creationId xmlns:a16="http://schemas.microsoft.com/office/drawing/2014/main" id="{3D2069F0-8F01-54A6-94C3-8D509FB86B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2182" y="2873795"/>
            <a:ext cx="565835" cy="420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2487CF1-DB00-F5CE-80FE-DEB305E616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7716" y="4434089"/>
            <a:ext cx="1259931" cy="2448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ideo Chat Icon Images – Browse 88,523 Stock Photos, Vectors, and Video |  Adobe Stock">
            <a:extLst>
              <a:ext uri="{FF2B5EF4-FFF2-40B4-BE49-F238E27FC236}">
                <a16:creationId xmlns:a16="http://schemas.microsoft.com/office/drawing/2014/main" id="{51FD0983-3F82-4271-3CB6-2EE7F11C9D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6821" y="4834719"/>
            <a:ext cx="840826" cy="2497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244C914-1598-7F65-F901-FF3F26E79D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2402" y="4777490"/>
            <a:ext cx="368808" cy="36880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alls and Meetings in Teams - University IT">
            <a:extLst>
              <a:ext uri="{FF2B5EF4-FFF2-40B4-BE49-F238E27FC236}">
                <a16:creationId xmlns:a16="http://schemas.microsoft.com/office/drawing/2014/main" id="{DECDF5E8-5727-2F6C-167B-5856BA11A3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4348" y="4047477"/>
            <a:ext cx="732717" cy="30264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DC480B4-D68F-71DD-6821-8496430EAD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7790" y="3963306"/>
            <a:ext cx="454620" cy="4228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ndroid Services Library aml_ext_331312000 APK Download by Google LLC -  APKMirror">
            <a:extLst>
              <a:ext uri="{FF2B5EF4-FFF2-40B4-BE49-F238E27FC236}">
                <a16:creationId xmlns:a16="http://schemas.microsoft.com/office/drawing/2014/main" id="{779DE49A-AF77-51C7-0D32-79F0A3D8EB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1859" y="4168367"/>
            <a:ext cx="373677" cy="373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Carrier Services | androidrank.org">
            <a:extLst>
              <a:ext uri="{FF2B5EF4-FFF2-40B4-BE49-F238E27FC236}">
                <a16:creationId xmlns:a16="http://schemas.microsoft.com/office/drawing/2014/main" id="{2890C147-B107-D390-03EA-CBBB5861A0D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9830" y="4732625"/>
            <a:ext cx="373678" cy="373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ChargePoint - Profile &amp; Reviews - 2024 | EnergySage">
            <a:extLst>
              <a:ext uri="{FF2B5EF4-FFF2-40B4-BE49-F238E27FC236}">
                <a16:creationId xmlns:a16="http://schemas.microsoft.com/office/drawing/2014/main" id="{520F181E-A6B1-EEDC-0FCD-2AA7E42A59B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53060" y="3867479"/>
            <a:ext cx="368045" cy="368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Google Fi Wireless - Apps on Google Play">
            <a:extLst>
              <a:ext uri="{FF2B5EF4-FFF2-40B4-BE49-F238E27FC236}">
                <a16:creationId xmlns:a16="http://schemas.microsoft.com/office/drawing/2014/main" id="{5D5DB131-FE0B-CE64-2D53-F97534894E7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14932" y="4870690"/>
            <a:ext cx="362559" cy="362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6" descr="google play store icon logo symbol 22484501 PNG">
            <a:extLst>
              <a:ext uri="{FF2B5EF4-FFF2-40B4-BE49-F238E27FC236}">
                <a16:creationId xmlns:a16="http://schemas.microsoft.com/office/drawing/2014/main" id="{C59F8854-0B80-A409-CFE7-4A770E067D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17790" y="4194333"/>
            <a:ext cx="360602" cy="3606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a:extLst>
              <a:ext uri="{FF2B5EF4-FFF2-40B4-BE49-F238E27FC236}">
                <a16:creationId xmlns:a16="http://schemas.microsoft.com/office/drawing/2014/main" id="{E346D07B-D346-CCF6-DD21-C2D0AB1EED0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51217" y="4336141"/>
            <a:ext cx="490175" cy="441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7141FD-ED52-1DE8-5778-97376B18061B}"/>
              </a:ext>
            </a:extLst>
          </p:cNvPr>
          <p:cNvSpPr txBox="1"/>
          <p:nvPr/>
        </p:nvSpPr>
        <p:spPr>
          <a:xfrm>
            <a:off x="5574411" y="5223258"/>
            <a:ext cx="6428508" cy="738664"/>
          </a:xfrm>
          <a:prstGeom prst="rect">
            <a:avLst/>
          </a:prstGeom>
          <a:noFill/>
        </p:spPr>
        <p:txBody>
          <a:bodyPr wrap="square">
            <a:spAutoFit/>
          </a:bodyPr>
          <a:lstStyle/>
          <a:p>
            <a:r>
              <a:rPr lang="en-US" sz="1400" b="0" i="0" u="none" strike="noStrike" dirty="0">
                <a:solidFill>
                  <a:srgbClr val="000000"/>
                </a:solidFill>
                <a:effectLst/>
                <a:latin typeface="Arial" panose="020B0604020202020204" pitchFamily="34" charset="0"/>
              </a:rPr>
              <a:t>A. </a:t>
            </a:r>
            <a:r>
              <a:rPr lang="en-US" sz="1400" b="0" i="0" u="none" strike="noStrike" dirty="0" err="1">
                <a:solidFill>
                  <a:srgbClr val="000000"/>
                </a:solidFill>
                <a:effectLst/>
                <a:latin typeface="Arial" panose="020B0604020202020204" pitchFamily="34" charset="0"/>
              </a:rPr>
              <a:t>Chiejina</a:t>
            </a:r>
            <a:r>
              <a:rPr lang="en-US" sz="1400" b="0" i="0" u="none" strike="noStrike" dirty="0">
                <a:solidFill>
                  <a:srgbClr val="000000"/>
                </a:solidFill>
                <a:effectLst/>
                <a:latin typeface="Arial" panose="020B0604020202020204" pitchFamily="34" charset="0"/>
              </a:rPr>
              <a:t>, B. Kim, K. Chowdhury, and V. K. Shah, </a:t>
            </a:r>
            <a:r>
              <a:rPr lang="en-US" sz="1400" b="0" i="0" u="none" strike="noStrike" dirty="0">
                <a:solidFill>
                  <a:srgbClr val="212529"/>
                </a:solidFill>
                <a:effectLst/>
                <a:latin typeface="Arial" panose="020B0604020202020204" pitchFamily="34" charset="0"/>
              </a:rPr>
              <a:t>System-level Analysis of Adversarial Attacks and Defenses on Intelligence in O-RAN based Cellular Networks, in </a:t>
            </a:r>
            <a:r>
              <a:rPr lang="en-US" sz="1400" b="0" i="1" u="none" strike="noStrike" dirty="0">
                <a:solidFill>
                  <a:srgbClr val="212529"/>
                </a:solidFill>
                <a:effectLst/>
                <a:latin typeface="Arial" panose="020B0604020202020204" pitchFamily="34" charset="0"/>
              </a:rPr>
              <a:t>ACM </a:t>
            </a:r>
            <a:r>
              <a:rPr lang="en-US" sz="1400" b="0" i="1" u="none" strike="noStrike" dirty="0" err="1">
                <a:solidFill>
                  <a:srgbClr val="212529"/>
                </a:solidFill>
                <a:effectLst/>
                <a:latin typeface="Arial" panose="020B0604020202020204" pitchFamily="34" charset="0"/>
              </a:rPr>
              <a:t>WiSec</a:t>
            </a:r>
            <a:r>
              <a:rPr lang="en-US" sz="1400" b="0" i="1" u="none" strike="noStrike" dirty="0">
                <a:solidFill>
                  <a:srgbClr val="212529"/>
                </a:solidFill>
                <a:effectLst/>
                <a:latin typeface="Arial" panose="020B0604020202020204" pitchFamily="34" charset="0"/>
              </a:rPr>
              <a:t> 202</a:t>
            </a:r>
            <a:r>
              <a:rPr lang="en-US" sz="1400" b="0" i="0" u="none" strike="noStrike" dirty="0">
                <a:solidFill>
                  <a:srgbClr val="212529"/>
                </a:solidFill>
                <a:effectLst/>
                <a:latin typeface="Arial" panose="020B0604020202020204" pitchFamily="34" charset="0"/>
              </a:rPr>
              <a:t>4.</a:t>
            </a:r>
            <a:endParaRPr lang="en-US" sz="1400" dirty="0"/>
          </a:p>
        </p:txBody>
      </p:sp>
      <p:sp>
        <p:nvSpPr>
          <p:cNvPr id="20" name="TextBox 19">
            <a:extLst>
              <a:ext uri="{FF2B5EF4-FFF2-40B4-BE49-F238E27FC236}">
                <a16:creationId xmlns:a16="http://schemas.microsoft.com/office/drawing/2014/main" id="{0E83E3DC-B735-DCEC-DCCF-62162C625AD9}"/>
              </a:ext>
            </a:extLst>
          </p:cNvPr>
          <p:cNvSpPr txBox="1"/>
          <p:nvPr/>
        </p:nvSpPr>
        <p:spPr>
          <a:xfrm>
            <a:off x="592333" y="5644005"/>
            <a:ext cx="4477885" cy="1169551"/>
          </a:xfrm>
          <a:prstGeom prst="rect">
            <a:avLst/>
          </a:prstGeom>
          <a:noFill/>
        </p:spPr>
        <p:txBody>
          <a:bodyPr wrap="square">
            <a:spAutoFit/>
          </a:bodyPr>
          <a:lstStyle>
            <a:defPPr>
              <a:defRPr lang="en-US"/>
            </a:defPPr>
            <a:lvl1pPr>
              <a:defRPr sz="1400" b="0" i="0" u="none" strike="noStrike">
                <a:solidFill>
                  <a:srgbClr val="000000"/>
                </a:solidFill>
                <a:effectLst/>
                <a:latin typeface="Arial" panose="020B0604020202020204" pitchFamily="34" charset="0"/>
              </a:defRPr>
            </a:lvl1pPr>
          </a:lstStyle>
          <a:p>
            <a:r>
              <a:rPr lang="en-US" dirty="0"/>
              <a:t>M. </a:t>
            </a:r>
            <a:r>
              <a:rPr lang="en-US" dirty="0" err="1"/>
              <a:t>Belgiovine</a:t>
            </a:r>
            <a:r>
              <a:rPr lang="en-US" dirty="0"/>
              <a:t>, J. Gu, J. Groen, U. Demir, and K. R. Chowdhury, “MEGATRON: Machine Learning in 5G with Analysis of Traffic in Open Radio Access Networks</a:t>
            </a:r>
            <a:r>
              <a:rPr lang="en-US" i="1" dirty="0"/>
              <a:t>,” International Conference on Computing, Networking and Communications (ICNC)</a:t>
            </a:r>
            <a:r>
              <a:rPr lang="en-US" dirty="0"/>
              <a:t>, Feb. 2024.</a:t>
            </a:r>
          </a:p>
        </p:txBody>
      </p:sp>
    </p:spTree>
    <p:extLst>
      <p:ext uri="{BB962C8B-B14F-4D97-AF65-F5344CB8AC3E}">
        <p14:creationId xmlns:p14="http://schemas.microsoft.com/office/powerpoint/2010/main" val="2778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3"/>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 grpId="0" animBg="1"/>
      <p:bldP spid="105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 name="Straight Connector 115">
            <a:extLst>
              <a:ext uri="{FF2B5EF4-FFF2-40B4-BE49-F238E27FC236}">
                <a16:creationId xmlns:a16="http://schemas.microsoft.com/office/drawing/2014/main" id="{12DC031D-EB79-86F5-FE11-8B3CED3E3C5C}"/>
              </a:ext>
            </a:extLst>
          </p:cNvPr>
          <p:cNvCxnSpPr>
            <a:cxnSpLocks/>
            <a:stCxn id="115" idx="0"/>
            <a:endCxn id="5" idx="3"/>
          </p:cNvCxnSpPr>
          <p:nvPr/>
        </p:nvCxnSpPr>
        <p:spPr>
          <a:xfrm flipH="1" flipV="1">
            <a:off x="8787493" y="1788130"/>
            <a:ext cx="1413368" cy="125022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EA38ED6-EC8E-06B0-D023-97C01620C645}"/>
              </a:ext>
            </a:extLst>
          </p:cNvPr>
          <p:cNvCxnSpPr>
            <a:cxnSpLocks/>
            <a:stCxn id="87" idx="0"/>
            <a:endCxn id="5" idx="3"/>
          </p:cNvCxnSpPr>
          <p:nvPr/>
        </p:nvCxnSpPr>
        <p:spPr>
          <a:xfrm flipV="1">
            <a:off x="7469054" y="1788130"/>
            <a:ext cx="1318439" cy="12250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08D174-DDE8-9F7E-A60D-D0916CE1BB51}"/>
              </a:ext>
            </a:extLst>
          </p:cNvPr>
          <p:cNvCxnSpPr>
            <a:cxnSpLocks/>
            <a:stCxn id="1032" idx="0"/>
            <a:endCxn id="87" idx="2"/>
          </p:cNvCxnSpPr>
          <p:nvPr/>
        </p:nvCxnSpPr>
        <p:spPr>
          <a:xfrm flipH="1" flipV="1">
            <a:off x="7469054" y="4293387"/>
            <a:ext cx="1341448" cy="4937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FC81FE-4E0B-35F6-6E27-CFF452E80062}"/>
              </a:ext>
            </a:extLst>
          </p:cNvPr>
          <p:cNvCxnSpPr>
            <a:cxnSpLocks/>
            <a:stCxn id="1032" idx="0"/>
            <a:endCxn id="3" idx="3"/>
          </p:cNvCxnSpPr>
          <p:nvPr/>
        </p:nvCxnSpPr>
        <p:spPr>
          <a:xfrm flipV="1">
            <a:off x="8810502" y="3635949"/>
            <a:ext cx="2192655" cy="11512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193446-6274-F665-B4B1-CC8DBC969CE9}"/>
              </a:ext>
            </a:extLst>
          </p:cNvPr>
          <p:cNvCxnSpPr>
            <a:cxnSpLocks/>
            <a:stCxn id="1032" idx="0"/>
            <a:endCxn id="5" idx="3"/>
          </p:cNvCxnSpPr>
          <p:nvPr/>
        </p:nvCxnSpPr>
        <p:spPr>
          <a:xfrm flipH="1" flipV="1">
            <a:off x="8787493" y="1788130"/>
            <a:ext cx="23009" cy="299901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06355F25-6419-DC92-8AB2-E53F723ADB71}"/>
              </a:ext>
            </a:extLst>
          </p:cNvPr>
          <p:cNvSpPr/>
          <p:nvPr/>
        </p:nvSpPr>
        <p:spPr>
          <a:xfrm>
            <a:off x="6489163" y="2916594"/>
            <a:ext cx="4513994" cy="1438709"/>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D56EE8D-C94C-455A-FCB1-13158E51A128}"/>
              </a:ext>
            </a:extLst>
          </p:cNvPr>
          <p:cNvSpPr>
            <a:spLocks noGrp="1"/>
          </p:cNvSpPr>
          <p:nvPr>
            <p:ph type="title"/>
          </p:nvPr>
        </p:nvSpPr>
        <p:spPr>
          <a:xfrm>
            <a:off x="240644" y="237744"/>
            <a:ext cx="9902952" cy="585216"/>
          </a:xfrm>
        </p:spPr>
        <p:txBody>
          <a:bodyPr/>
          <a:lstStyle/>
          <a:p>
            <a:r>
              <a:rPr lang="en-US"/>
              <a:t>Overview</a:t>
            </a:r>
          </a:p>
        </p:txBody>
      </p:sp>
      <p:sp>
        <p:nvSpPr>
          <p:cNvPr id="4" name="Slide Number Placeholder 3">
            <a:extLst>
              <a:ext uri="{FF2B5EF4-FFF2-40B4-BE49-F238E27FC236}">
                <a16:creationId xmlns:a16="http://schemas.microsoft.com/office/drawing/2014/main" id="{CCCA1E3D-CE69-980B-EE08-3EACF9010C56}"/>
              </a:ext>
            </a:extLst>
          </p:cNvPr>
          <p:cNvSpPr>
            <a:spLocks noGrp="1"/>
          </p:cNvSpPr>
          <p:nvPr>
            <p:ph type="sldNum" sz="quarter" idx="10"/>
          </p:nvPr>
        </p:nvSpPr>
        <p:spPr/>
        <p:txBody>
          <a:bodyPr/>
          <a:lstStyle/>
          <a:p>
            <a:fld id="{39E56EE8-E5B9-5047-AE15-3717AE4277FB}" type="slidenum">
              <a:rPr lang="en-US" smtClean="0"/>
              <a:pPr/>
              <a:t>4</a:t>
            </a:fld>
            <a:endParaRPr lang="en-US"/>
          </a:p>
        </p:txBody>
      </p:sp>
      <p:sp>
        <p:nvSpPr>
          <p:cNvPr id="45" name="Google Shape;155;p2">
            <a:extLst>
              <a:ext uri="{FF2B5EF4-FFF2-40B4-BE49-F238E27FC236}">
                <a16:creationId xmlns:a16="http://schemas.microsoft.com/office/drawing/2014/main" id="{6000C5DD-DDC8-3F61-CB7B-65EC6F973B55}"/>
              </a:ext>
            </a:extLst>
          </p:cNvPr>
          <p:cNvSpPr/>
          <p:nvPr/>
        </p:nvSpPr>
        <p:spPr>
          <a:xfrm>
            <a:off x="1716907" y="979020"/>
            <a:ext cx="1511559" cy="645834"/>
          </a:xfrm>
          <a:prstGeom prst="flowChartDecision">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Traffic Type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 name="Google Shape;156;p2">
            <a:extLst>
              <a:ext uri="{FF2B5EF4-FFF2-40B4-BE49-F238E27FC236}">
                <a16:creationId xmlns:a16="http://schemas.microsoft.com/office/drawing/2014/main" id="{A4719C39-02E7-30E1-69D5-5C3B7BA86172}"/>
              </a:ext>
            </a:extLst>
          </p:cNvPr>
          <p:cNvSpPr/>
          <p:nvPr/>
        </p:nvSpPr>
        <p:spPr>
          <a:xfrm>
            <a:off x="423882" y="1959723"/>
            <a:ext cx="914400" cy="274320"/>
          </a:xfrm>
          <a:prstGeom prst="rect">
            <a:avLst/>
          </a:prstGeom>
          <a:solidFill>
            <a:srgbClr val="4472C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URLLC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Google Shape;157;p2">
            <a:extLst>
              <a:ext uri="{FF2B5EF4-FFF2-40B4-BE49-F238E27FC236}">
                <a16:creationId xmlns:a16="http://schemas.microsoft.com/office/drawing/2014/main" id="{CD57A476-2267-D21E-F22C-30883D9760F9}"/>
              </a:ext>
            </a:extLst>
          </p:cNvPr>
          <p:cNvSpPr/>
          <p:nvPr/>
        </p:nvSpPr>
        <p:spPr>
          <a:xfrm>
            <a:off x="2015556" y="1969012"/>
            <a:ext cx="914400" cy="274320"/>
          </a:xfrm>
          <a:prstGeom prst="rect">
            <a:avLst/>
          </a:prstGeom>
          <a:solidFill>
            <a:srgbClr val="70AD47"/>
          </a:solidFill>
          <a:ln w="12700" cap="flat" cmpd="sng">
            <a:solidFill>
              <a:srgbClr val="2F49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eMBB</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58;p2">
            <a:extLst>
              <a:ext uri="{FF2B5EF4-FFF2-40B4-BE49-F238E27FC236}">
                <a16:creationId xmlns:a16="http://schemas.microsoft.com/office/drawing/2014/main" id="{59C893F5-8A8B-D1D8-9F7D-A74F743E9F0D}"/>
              </a:ext>
            </a:extLst>
          </p:cNvPr>
          <p:cNvSpPr/>
          <p:nvPr/>
        </p:nvSpPr>
        <p:spPr>
          <a:xfrm>
            <a:off x="3646475" y="1971151"/>
            <a:ext cx="914400" cy="274320"/>
          </a:xfrm>
          <a:prstGeom prst="rect">
            <a:avLst/>
          </a:prstGeom>
          <a:solidFill>
            <a:srgbClr val="FFC000"/>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mMTC</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9" name="Google Shape;159;p2">
            <a:extLst>
              <a:ext uri="{FF2B5EF4-FFF2-40B4-BE49-F238E27FC236}">
                <a16:creationId xmlns:a16="http://schemas.microsoft.com/office/drawing/2014/main" id="{8417D993-FA8C-A485-90F7-7F46B75998D9}"/>
              </a:ext>
            </a:extLst>
          </p:cNvPr>
          <p:cNvCxnSpPr>
            <a:cxnSpLocks/>
            <a:stCxn id="45" idx="2"/>
            <a:endCxn id="46" idx="0"/>
          </p:cNvCxnSpPr>
          <p:nvPr/>
        </p:nvCxnSpPr>
        <p:spPr>
          <a:xfrm rot="5400000">
            <a:off x="1509451" y="996486"/>
            <a:ext cx="334869" cy="1591605"/>
          </a:xfrm>
          <a:prstGeom prst="bentConnector3">
            <a:avLst>
              <a:gd name="adj1" fmla="val 50000"/>
            </a:avLst>
          </a:prstGeom>
          <a:noFill/>
          <a:ln w="9525" cap="flat" cmpd="sng">
            <a:solidFill>
              <a:srgbClr val="000000"/>
            </a:solidFill>
            <a:prstDash val="solid"/>
            <a:miter lim="800000"/>
            <a:headEnd type="none" w="sm" len="sm"/>
            <a:tailEnd type="triangle" w="med" len="med"/>
          </a:ln>
        </p:spPr>
      </p:cxnSp>
      <p:cxnSp>
        <p:nvCxnSpPr>
          <p:cNvPr id="50" name="Google Shape;160;p2">
            <a:extLst>
              <a:ext uri="{FF2B5EF4-FFF2-40B4-BE49-F238E27FC236}">
                <a16:creationId xmlns:a16="http://schemas.microsoft.com/office/drawing/2014/main" id="{B2B83EEB-ED77-8DA6-A5E4-AB1CA1AD1BDE}"/>
              </a:ext>
            </a:extLst>
          </p:cNvPr>
          <p:cNvCxnSpPr>
            <a:cxnSpLocks/>
            <a:stCxn id="45" idx="2"/>
            <a:endCxn id="48" idx="0"/>
          </p:cNvCxnSpPr>
          <p:nvPr/>
        </p:nvCxnSpPr>
        <p:spPr>
          <a:xfrm rot="16200000" flipH="1">
            <a:off x="3115033" y="982508"/>
            <a:ext cx="346297" cy="1630988"/>
          </a:xfrm>
          <a:prstGeom prst="bentConnector3">
            <a:avLst>
              <a:gd name="adj1" fmla="val 50000"/>
            </a:avLst>
          </a:prstGeom>
          <a:noFill/>
          <a:ln w="9525" cap="flat" cmpd="sng">
            <a:solidFill>
              <a:srgbClr val="000000"/>
            </a:solidFill>
            <a:prstDash val="solid"/>
            <a:miter lim="800000"/>
            <a:headEnd type="none" w="sm" len="sm"/>
            <a:tailEnd type="triangle" w="med" len="med"/>
          </a:ln>
        </p:spPr>
      </p:cxnSp>
      <p:cxnSp>
        <p:nvCxnSpPr>
          <p:cNvPr id="51" name="Google Shape;161;p2">
            <a:extLst>
              <a:ext uri="{FF2B5EF4-FFF2-40B4-BE49-F238E27FC236}">
                <a16:creationId xmlns:a16="http://schemas.microsoft.com/office/drawing/2014/main" id="{FB6BD407-812F-B933-FA27-3365F90FE97C}"/>
              </a:ext>
            </a:extLst>
          </p:cNvPr>
          <p:cNvCxnSpPr>
            <a:cxnSpLocks/>
            <a:stCxn id="45" idx="2"/>
            <a:endCxn id="47" idx="0"/>
          </p:cNvCxnSpPr>
          <p:nvPr/>
        </p:nvCxnSpPr>
        <p:spPr>
          <a:xfrm>
            <a:off x="2472687" y="1624854"/>
            <a:ext cx="69" cy="344158"/>
          </a:xfrm>
          <a:prstGeom prst="straightConnector1">
            <a:avLst/>
          </a:prstGeom>
          <a:noFill/>
          <a:ln w="9525" cap="flat" cmpd="sng">
            <a:solidFill>
              <a:srgbClr val="000000"/>
            </a:solidFill>
            <a:prstDash val="solid"/>
            <a:miter lim="800000"/>
            <a:headEnd type="none" w="sm" len="sm"/>
            <a:tailEnd type="triangle" w="med" len="med"/>
          </a:ln>
        </p:spPr>
      </p:cxnSp>
      <p:grpSp>
        <p:nvGrpSpPr>
          <p:cNvPr id="52" name="Google Shape;162;p2">
            <a:extLst>
              <a:ext uri="{FF2B5EF4-FFF2-40B4-BE49-F238E27FC236}">
                <a16:creationId xmlns:a16="http://schemas.microsoft.com/office/drawing/2014/main" id="{E67E9C73-2273-2D76-18F4-28635F349AFF}"/>
              </a:ext>
            </a:extLst>
          </p:cNvPr>
          <p:cNvGrpSpPr/>
          <p:nvPr/>
        </p:nvGrpSpPr>
        <p:grpSpPr>
          <a:xfrm>
            <a:off x="171955" y="2465894"/>
            <a:ext cx="1418253" cy="532563"/>
            <a:chOff x="7554569" y="3595560"/>
            <a:chExt cx="1418253" cy="532563"/>
          </a:xfrm>
        </p:grpSpPr>
        <p:sp>
          <p:nvSpPr>
            <p:cNvPr id="53" name="Google Shape;163;p2">
              <a:extLst>
                <a:ext uri="{FF2B5EF4-FFF2-40B4-BE49-F238E27FC236}">
                  <a16:creationId xmlns:a16="http://schemas.microsoft.com/office/drawing/2014/main" id="{58981926-51FA-841D-E146-3A9E7E39C942}"/>
                </a:ext>
              </a:extLst>
            </p:cNvPr>
            <p:cNvSpPr/>
            <p:nvPr/>
          </p:nvSpPr>
          <p:spPr>
            <a:xfrm>
              <a:off x="7709465" y="3595560"/>
              <a:ext cx="1108462" cy="532563"/>
            </a:xfrm>
            <a:prstGeom prst="flowChartDecision">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64;p2">
              <a:extLst>
                <a:ext uri="{FF2B5EF4-FFF2-40B4-BE49-F238E27FC236}">
                  <a16:creationId xmlns:a16="http://schemas.microsoft.com/office/drawing/2014/main" id="{569CCAFC-5E8B-6E6E-C65A-DB941746C0EE}"/>
                </a:ext>
              </a:extLst>
            </p:cNvPr>
            <p:cNvSpPr txBox="1"/>
            <p:nvPr/>
          </p:nvSpPr>
          <p:spPr>
            <a:xfrm>
              <a:off x="7554569" y="3710094"/>
              <a:ext cx="1418253" cy="276999"/>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Interference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5" name="Google Shape;165;p2">
            <a:extLst>
              <a:ext uri="{FF2B5EF4-FFF2-40B4-BE49-F238E27FC236}">
                <a16:creationId xmlns:a16="http://schemas.microsoft.com/office/drawing/2014/main" id="{464E7686-56E5-0F6B-0185-566D4DD6E588}"/>
              </a:ext>
            </a:extLst>
          </p:cNvPr>
          <p:cNvGrpSpPr/>
          <p:nvPr/>
        </p:nvGrpSpPr>
        <p:grpSpPr>
          <a:xfrm>
            <a:off x="1760259" y="2457250"/>
            <a:ext cx="1418253" cy="532563"/>
            <a:chOff x="7554569" y="3595560"/>
            <a:chExt cx="1418253" cy="532563"/>
          </a:xfrm>
        </p:grpSpPr>
        <p:sp>
          <p:nvSpPr>
            <p:cNvPr id="56" name="Google Shape;166;p2">
              <a:extLst>
                <a:ext uri="{FF2B5EF4-FFF2-40B4-BE49-F238E27FC236}">
                  <a16:creationId xmlns:a16="http://schemas.microsoft.com/office/drawing/2014/main" id="{4AA5E0B0-6306-A3B3-0B90-C3D171CEAF6C}"/>
                </a:ext>
              </a:extLst>
            </p:cNvPr>
            <p:cNvSpPr/>
            <p:nvPr/>
          </p:nvSpPr>
          <p:spPr>
            <a:xfrm>
              <a:off x="7709465" y="3595560"/>
              <a:ext cx="1108462" cy="532563"/>
            </a:xfrm>
            <a:prstGeom prst="flowChartDecision">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67;p2">
              <a:extLst>
                <a:ext uri="{FF2B5EF4-FFF2-40B4-BE49-F238E27FC236}">
                  <a16:creationId xmlns:a16="http://schemas.microsoft.com/office/drawing/2014/main" id="{77D66E75-5BED-CD0F-99D5-0241C2047FE4}"/>
                </a:ext>
              </a:extLst>
            </p:cNvPr>
            <p:cNvSpPr txBox="1"/>
            <p:nvPr/>
          </p:nvSpPr>
          <p:spPr>
            <a:xfrm>
              <a:off x="7554569" y="3710094"/>
              <a:ext cx="1418253" cy="276999"/>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Interference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8" name="Google Shape;168;p2">
            <a:extLst>
              <a:ext uri="{FF2B5EF4-FFF2-40B4-BE49-F238E27FC236}">
                <a16:creationId xmlns:a16="http://schemas.microsoft.com/office/drawing/2014/main" id="{E7F38F70-C1A1-6B3B-26A5-1FB927114F0E}"/>
              </a:ext>
            </a:extLst>
          </p:cNvPr>
          <p:cNvGrpSpPr/>
          <p:nvPr/>
        </p:nvGrpSpPr>
        <p:grpSpPr>
          <a:xfrm>
            <a:off x="3394548" y="2459388"/>
            <a:ext cx="1418253" cy="532563"/>
            <a:chOff x="7554569" y="3595560"/>
            <a:chExt cx="1418253" cy="532563"/>
          </a:xfrm>
        </p:grpSpPr>
        <p:sp>
          <p:nvSpPr>
            <p:cNvPr id="59" name="Google Shape;169;p2">
              <a:extLst>
                <a:ext uri="{FF2B5EF4-FFF2-40B4-BE49-F238E27FC236}">
                  <a16:creationId xmlns:a16="http://schemas.microsoft.com/office/drawing/2014/main" id="{5192C0ED-41E9-9B06-7609-45A20CD7AC9C}"/>
                </a:ext>
              </a:extLst>
            </p:cNvPr>
            <p:cNvSpPr/>
            <p:nvPr/>
          </p:nvSpPr>
          <p:spPr>
            <a:xfrm>
              <a:off x="7709465" y="3595560"/>
              <a:ext cx="1108462" cy="532563"/>
            </a:xfrm>
            <a:prstGeom prst="flowChartDecision">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170;p2">
              <a:extLst>
                <a:ext uri="{FF2B5EF4-FFF2-40B4-BE49-F238E27FC236}">
                  <a16:creationId xmlns:a16="http://schemas.microsoft.com/office/drawing/2014/main" id="{A30F367C-D97C-9B1A-BEAD-A2198D6D6664}"/>
                </a:ext>
              </a:extLst>
            </p:cNvPr>
            <p:cNvSpPr txBox="1"/>
            <p:nvPr/>
          </p:nvSpPr>
          <p:spPr>
            <a:xfrm>
              <a:off x="7554569" y="3710094"/>
              <a:ext cx="1418253" cy="276999"/>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Interference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1" name="Google Shape;171;p2">
            <a:extLst>
              <a:ext uri="{FF2B5EF4-FFF2-40B4-BE49-F238E27FC236}">
                <a16:creationId xmlns:a16="http://schemas.microsoft.com/office/drawing/2014/main" id="{704DBD73-192B-0145-2D0D-1B4B0943D2EF}"/>
              </a:ext>
            </a:extLst>
          </p:cNvPr>
          <p:cNvCxnSpPr>
            <a:stCxn id="46" idx="2"/>
            <a:endCxn id="53" idx="0"/>
          </p:cNvCxnSpPr>
          <p:nvPr/>
        </p:nvCxnSpPr>
        <p:spPr>
          <a:xfrm>
            <a:off x="881082" y="2234043"/>
            <a:ext cx="0" cy="231900"/>
          </a:xfrm>
          <a:prstGeom prst="straightConnector1">
            <a:avLst/>
          </a:prstGeom>
          <a:noFill/>
          <a:ln w="9525" cap="flat" cmpd="sng">
            <a:solidFill>
              <a:srgbClr val="000000"/>
            </a:solidFill>
            <a:prstDash val="solid"/>
            <a:miter lim="800000"/>
            <a:headEnd type="none" w="sm" len="sm"/>
            <a:tailEnd type="triangle" w="med" len="med"/>
          </a:ln>
        </p:spPr>
      </p:cxnSp>
      <p:cxnSp>
        <p:nvCxnSpPr>
          <p:cNvPr id="62" name="Google Shape;172;p2">
            <a:extLst>
              <a:ext uri="{FF2B5EF4-FFF2-40B4-BE49-F238E27FC236}">
                <a16:creationId xmlns:a16="http://schemas.microsoft.com/office/drawing/2014/main" id="{6193770F-9E55-4ACC-8291-DAF0CCAFD32D}"/>
              </a:ext>
            </a:extLst>
          </p:cNvPr>
          <p:cNvCxnSpPr>
            <a:cxnSpLocks/>
            <a:stCxn id="47" idx="2"/>
            <a:endCxn id="56" idx="0"/>
          </p:cNvCxnSpPr>
          <p:nvPr/>
        </p:nvCxnSpPr>
        <p:spPr>
          <a:xfrm flipH="1">
            <a:off x="2469456" y="2243332"/>
            <a:ext cx="3300" cy="213900"/>
          </a:xfrm>
          <a:prstGeom prst="straightConnector1">
            <a:avLst/>
          </a:prstGeom>
          <a:noFill/>
          <a:ln w="9525" cap="flat" cmpd="sng">
            <a:solidFill>
              <a:srgbClr val="000000"/>
            </a:solidFill>
            <a:prstDash val="solid"/>
            <a:miter lim="800000"/>
            <a:headEnd type="none" w="sm" len="sm"/>
            <a:tailEnd type="triangle" w="med" len="med"/>
          </a:ln>
        </p:spPr>
      </p:cxnSp>
      <p:cxnSp>
        <p:nvCxnSpPr>
          <p:cNvPr id="63" name="Google Shape;173;p2">
            <a:extLst>
              <a:ext uri="{FF2B5EF4-FFF2-40B4-BE49-F238E27FC236}">
                <a16:creationId xmlns:a16="http://schemas.microsoft.com/office/drawing/2014/main" id="{A27A7C1D-754D-A7D3-F6E6-75F5D50D8D94}"/>
              </a:ext>
            </a:extLst>
          </p:cNvPr>
          <p:cNvCxnSpPr>
            <a:stCxn id="48" idx="2"/>
            <a:endCxn id="59" idx="0"/>
          </p:cNvCxnSpPr>
          <p:nvPr/>
        </p:nvCxnSpPr>
        <p:spPr>
          <a:xfrm>
            <a:off x="4103675" y="2245471"/>
            <a:ext cx="0" cy="213900"/>
          </a:xfrm>
          <a:prstGeom prst="straightConnector1">
            <a:avLst/>
          </a:prstGeom>
          <a:noFill/>
          <a:ln w="9525" cap="flat" cmpd="sng">
            <a:solidFill>
              <a:srgbClr val="000000"/>
            </a:solidFill>
            <a:prstDash val="solid"/>
            <a:miter lim="800000"/>
            <a:headEnd type="none" w="sm" len="sm"/>
            <a:tailEnd type="triangle" w="med" len="med"/>
          </a:ln>
        </p:spPr>
      </p:cxnSp>
      <p:cxnSp>
        <p:nvCxnSpPr>
          <p:cNvPr id="64" name="Google Shape;174;p2">
            <a:extLst>
              <a:ext uri="{FF2B5EF4-FFF2-40B4-BE49-F238E27FC236}">
                <a16:creationId xmlns:a16="http://schemas.microsoft.com/office/drawing/2014/main" id="{1EA19C02-014D-6DBE-1E24-1422869DE64E}"/>
              </a:ext>
            </a:extLst>
          </p:cNvPr>
          <p:cNvCxnSpPr/>
          <p:nvPr/>
        </p:nvCxnSpPr>
        <p:spPr>
          <a:xfrm>
            <a:off x="1435313" y="2732175"/>
            <a:ext cx="365760" cy="0"/>
          </a:xfrm>
          <a:prstGeom prst="straightConnector1">
            <a:avLst/>
          </a:prstGeom>
          <a:noFill/>
          <a:ln w="12700" cap="flat" cmpd="sng">
            <a:solidFill>
              <a:srgbClr val="4472C4"/>
            </a:solidFill>
            <a:prstDash val="solid"/>
            <a:miter lim="800000"/>
            <a:headEnd type="none" w="sm" len="sm"/>
            <a:tailEnd type="oval" w="med" len="med"/>
          </a:ln>
        </p:spPr>
      </p:cxnSp>
      <p:cxnSp>
        <p:nvCxnSpPr>
          <p:cNvPr id="65" name="Google Shape;175;p2">
            <a:extLst>
              <a:ext uri="{FF2B5EF4-FFF2-40B4-BE49-F238E27FC236}">
                <a16:creationId xmlns:a16="http://schemas.microsoft.com/office/drawing/2014/main" id="{C1572D03-3D5F-0954-7AE1-1C737798BBFC}"/>
              </a:ext>
            </a:extLst>
          </p:cNvPr>
          <p:cNvCxnSpPr/>
          <p:nvPr/>
        </p:nvCxnSpPr>
        <p:spPr>
          <a:xfrm>
            <a:off x="3023617" y="2720770"/>
            <a:ext cx="365760" cy="0"/>
          </a:xfrm>
          <a:prstGeom prst="straightConnector1">
            <a:avLst/>
          </a:prstGeom>
          <a:noFill/>
          <a:ln w="12700" cap="flat" cmpd="sng">
            <a:solidFill>
              <a:srgbClr val="70AD47"/>
            </a:solidFill>
            <a:prstDash val="solid"/>
            <a:miter lim="800000"/>
            <a:headEnd type="none" w="sm" len="sm"/>
            <a:tailEnd type="oval" w="med" len="med"/>
          </a:ln>
        </p:spPr>
      </p:cxnSp>
      <p:sp>
        <p:nvSpPr>
          <p:cNvPr id="67" name="Google Shape;177;p2">
            <a:extLst>
              <a:ext uri="{FF2B5EF4-FFF2-40B4-BE49-F238E27FC236}">
                <a16:creationId xmlns:a16="http://schemas.microsoft.com/office/drawing/2014/main" id="{0B414B82-EDA8-8315-C7C7-A89DBBB967E0}"/>
              </a:ext>
            </a:extLst>
          </p:cNvPr>
          <p:cNvSpPr txBox="1"/>
          <p:nvPr/>
        </p:nvSpPr>
        <p:spPr>
          <a:xfrm>
            <a:off x="1396871" y="2512444"/>
            <a:ext cx="448859" cy="276999"/>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No</a:t>
            </a:r>
            <a:endParaRPr sz="1400" kern="0">
              <a:solidFill>
                <a:srgbClr val="000000"/>
              </a:solidFill>
              <a:latin typeface="Arial"/>
              <a:ea typeface="Arial"/>
              <a:cs typeface="Arial"/>
              <a:sym typeface="Arial"/>
            </a:endParaRPr>
          </a:p>
        </p:txBody>
      </p:sp>
      <p:sp>
        <p:nvSpPr>
          <p:cNvPr id="68" name="Google Shape;178;p2">
            <a:extLst>
              <a:ext uri="{FF2B5EF4-FFF2-40B4-BE49-F238E27FC236}">
                <a16:creationId xmlns:a16="http://schemas.microsoft.com/office/drawing/2014/main" id="{1CDCED96-4386-E9A7-C99F-D12F3D5B9C85}"/>
              </a:ext>
            </a:extLst>
          </p:cNvPr>
          <p:cNvSpPr txBox="1"/>
          <p:nvPr/>
        </p:nvSpPr>
        <p:spPr>
          <a:xfrm>
            <a:off x="2995632" y="2475895"/>
            <a:ext cx="448800" cy="276900"/>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No</a:t>
            </a:r>
            <a:endParaRPr sz="1400" kern="0">
              <a:solidFill>
                <a:srgbClr val="000000"/>
              </a:solidFill>
              <a:latin typeface="Arial"/>
              <a:ea typeface="Arial"/>
              <a:cs typeface="Arial"/>
              <a:sym typeface="Arial"/>
            </a:endParaRPr>
          </a:p>
        </p:txBody>
      </p:sp>
      <p:sp>
        <p:nvSpPr>
          <p:cNvPr id="69" name="Google Shape;179;p2">
            <a:extLst>
              <a:ext uri="{FF2B5EF4-FFF2-40B4-BE49-F238E27FC236}">
                <a16:creationId xmlns:a16="http://schemas.microsoft.com/office/drawing/2014/main" id="{B1E2AAEB-6573-9516-AFFD-69C4BC22B85A}"/>
              </a:ext>
            </a:extLst>
          </p:cNvPr>
          <p:cNvSpPr txBox="1"/>
          <p:nvPr/>
        </p:nvSpPr>
        <p:spPr>
          <a:xfrm>
            <a:off x="4724835" y="2506622"/>
            <a:ext cx="448859" cy="276999"/>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No</a:t>
            </a:r>
            <a:endParaRPr sz="1400" kern="0">
              <a:solidFill>
                <a:srgbClr val="000000"/>
              </a:solidFill>
              <a:latin typeface="Arial"/>
              <a:ea typeface="Arial"/>
              <a:cs typeface="Arial"/>
              <a:sym typeface="Arial"/>
            </a:endParaRPr>
          </a:p>
        </p:txBody>
      </p:sp>
      <p:sp>
        <p:nvSpPr>
          <p:cNvPr id="70" name="Google Shape;180;p2">
            <a:extLst>
              <a:ext uri="{FF2B5EF4-FFF2-40B4-BE49-F238E27FC236}">
                <a16:creationId xmlns:a16="http://schemas.microsoft.com/office/drawing/2014/main" id="{4DEEA313-80A4-09D1-2E8C-56B56C7EFABA}"/>
              </a:ext>
            </a:extLst>
          </p:cNvPr>
          <p:cNvSpPr/>
          <p:nvPr/>
        </p:nvSpPr>
        <p:spPr>
          <a:xfrm>
            <a:off x="333183" y="3167663"/>
            <a:ext cx="1097280" cy="640080"/>
          </a:xfrm>
          <a:prstGeom prst="flowChartTerminator">
            <a:avLst/>
          </a:prstGeom>
          <a:solidFill>
            <a:srgbClr val="4472C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Increase PRB</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181;p2">
            <a:extLst>
              <a:ext uri="{FF2B5EF4-FFF2-40B4-BE49-F238E27FC236}">
                <a16:creationId xmlns:a16="http://schemas.microsoft.com/office/drawing/2014/main" id="{F425FAFE-4A09-C906-DF92-7D70B4D82AE4}"/>
              </a:ext>
            </a:extLst>
          </p:cNvPr>
          <p:cNvSpPr/>
          <p:nvPr/>
        </p:nvSpPr>
        <p:spPr>
          <a:xfrm>
            <a:off x="1923819" y="3174517"/>
            <a:ext cx="1097280" cy="640080"/>
          </a:xfrm>
          <a:prstGeom prst="flowChartTerminator">
            <a:avLst/>
          </a:prstGeom>
          <a:solidFill>
            <a:srgbClr val="70AD47"/>
          </a:solidFill>
          <a:ln w="12700" cap="flat" cmpd="sng">
            <a:solidFill>
              <a:srgbClr val="2F49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Adjust MCS and power</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182;p2">
            <a:extLst>
              <a:ext uri="{FF2B5EF4-FFF2-40B4-BE49-F238E27FC236}">
                <a16:creationId xmlns:a16="http://schemas.microsoft.com/office/drawing/2014/main" id="{325F43EF-DDFD-F075-E841-9EAACCC52C74}"/>
              </a:ext>
            </a:extLst>
          </p:cNvPr>
          <p:cNvSpPr/>
          <p:nvPr/>
        </p:nvSpPr>
        <p:spPr>
          <a:xfrm>
            <a:off x="3554441" y="3179056"/>
            <a:ext cx="1097280" cy="640080"/>
          </a:xfrm>
          <a:prstGeom prst="flowChartTerminator">
            <a:avLst/>
          </a:prstGeom>
          <a:solidFill>
            <a:srgbClr val="FFC000"/>
          </a:solidFill>
          <a:ln w="12700" cap="flat" cmpd="sng">
            <a:solidFill>
              <a:srgbClr val="6B5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Reduce MCS and PRB</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3" name="Google Shape;183;p2">
            <a:extLst>
              <a:ext uri="{FF2B5EF4-FFF2-40B4-BE49-F238E27FC236}">
                <a16:creationId xmlns:a16="http://schemas.microsoft.com/office/drawing/2014/main" id="{C8004AA2-575C-D475-92F0-A6E9066D4B3E}"/>
              </a:ext>
            </a:extLst>
          </p:cNvPr>
          <p:cNvCxnSpPr>
            <a:stCxn id="53" idx="2"/>
            <a:endCxn id="70" idx="0"/>
          </p:cNvCxnSpPr>
          <p:nvPr/>
        </p:nvCxnSpPr>
        <p:spPr>
          <a:xfrm>
            <a:off x="881082" y="2998457"/>
            <a:ext cx="741" cy="169206"/>
          </a:xfrm>
          <a:prstGeom prst="straightConnector1">
            <a:avLst/>
          </a:prstGeom>
          <a:noFill/>
          <a:ln w="9525" cap="flat" cmpd="sng">
            <a:solidFill>
              <a:srgbClr val="000000"/>
            </a:solidFill>
            <a:prstDash val="solid"/>
            <a:miter lim="800000"/>
            <a:headEnd type="none" w="sm" len="sm"/>
            <a:tailEnd type="triangle" w="med" len="med"/>
          </a:ln>
        </p:spPr>
      </p:cxnSp>
      <p:cxnSp>
        <p:nvCxnSpPr>
          <p:cNvPr id="74" name="Google Shape;184;p2">
            <a:extLst>
              <a:ext uri="{FF2B5EF4-FFF2-40B4-BE49-F238E27FC236}">
                <a16:creationId xmlns:a16="http://schemas.microsoft.com/office/drawing/2014/main" id="{81A86B5A-5EF0-8459-3D3B-8C748B03479B}"/>
              </a:ext>
            </a:extLst>
          </p:cNvPr>
          <p:cNvCxnSpPr>
            <a:cxnSpLocks/>
            <a:stCxn id="56" idx="2"/>
            <a:endCxn id="71" idx="0"/>
          </p:cNvCxnSpPr>
          <p:nvPr/>
        </p:nvCxnSpPr>
        <p:spPr>
          <a:xfrm>
            <a:off x="2469386" y="2989813"/>
            <a:ext cx="3073" cy="184704"/>
          </a:xfrm>
          <a:prstGeom prst="straightConnector1">
            <a:avLst/>
          </a:prstGeom>
          <a:noFill/>
          <a:ln w="9525" cap="flat" cmpd="sng">
            <a:solidFill>
              <a:srgbClr val="000000"/>
            </a:solidFill>
            <a:prstDash val="solid"/>
            <a:miter lim="800000"/>
            <a:headEnd type="none" w="sm" len="sm"/>
            <a:tailEnd type="triangle" w="med" len="med"/>
          </a:ln>
        </p:spPr>
      </p:cxnSp>
      <p:cxnSp>
        <p:nvCxnSpPr>
          <p:cNvPr id="75" name="Google Shape;185;p2">
            <a:extLst>
              <a:ext uri="{FF2B5EF4-FFF2-40B4-BE49-F238E27FC236}">
                <a16:creationId xmlns:a16="http://schemas.microsoft.com/office/drawing/2014/main" id="{DAB819E1-67DA-DB6C-E7D3-57E81D9EAAA7}"/>
              </a:ext>
            </a:extLst>
          </p:cNvPr>
          <p:cNvCxnSpPr>
            <a:cxnSpLocks/>
            <a:stCxn id="59" idx="2"/>
            <a:endCxn id="72" idx="0"/>
          </p:cNvCxnSpPr>
          <p:nvPr/>
        </p:nvCxnSpPr>
        <p:spPr>
          <a:xfrm flipH="1">
            <a:off x="4103081" y="2991951"/>
            <a:ext cx="594" cy="187105"/>
          </a:xfrm>
          <a:prstGeom prst="straightConnector1">
            <a:avLst/>
          </a:prstGeom>
          <a:noFill/>
          <a:ln w="9525" cap="flat" cmpd="sng">
            <a:solidFill>
              <a:srgbClr val="000000"/>
            </a:solidFill>
            <a:prstDash val="solid"/>
            <a:miter lim="800000"/>
            <a:headEnd type="none" w="sm" len="sm"/>
            <a:tailEnd type="triangle" w="med" len="med"/>
          </a:ln>
        </p:spPr>
      </p:cxnSp>
      <p:sp>
        <p:nvSpPr>
          <p:cNvPr id="76" name="Google Shape;186;p2">
            <a:extLst>
              <a:ext uri="{FF2B5EF4-FFF2-40B4-BE49-F238E27FC236}">
                <a16:creationId xmlns:a16="http://schemas.microsoft.com/office/drawing/2014/main" id="{3C4534DA-86CD-3324-A736-35ACEAFFDBEE}"/>
              </a:ext>
            </a:extLst>
          </p:cNvPr>
          <p:cNvSpPr txBox="1"/>
          <p:nvPr/>
        </p:nvSpPr>
        <p:spPr>
          <a:xfrm>
            <a:off x="837737" y="2925411"/>
            <a:ext cx="448859" cy="276999"/>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Yes</a:t>
            </a:r>
            <a:endParaRPr sz="1400" kern="0">
              <a:solidFill>
                <a:srgbClr val="000000"/>
              </a:solidFill>
              <a:latin typeface="Arial"/>
              <a:ea typeface="Arial"/>
              <a:cs typeface="Arial"/>
              <a:sym typeface="Arial"/>
            </a:endParaRPr>
          </a:p>
        </p:txBody>
      </p:sp>
      <p:sp>
        <p:nvSpPr>
          <p:cNvPr id="77" name="Google Shape;187;p2">
            <a:extLst>
              <a:ext uri="{FF2B5EF4-FFF2-40B4-BE49-F238E27FC236}">
                <a16:creationId xmlns:a16="http://schemas.microsoft.com/office/drawing/2014/main" id="{8D311DCD-1A9A-736E-9333-6ED72C027534}"/>
              </a:ext>
            </a:extLst>
          </p:cNvPr>
          <p:cNvSpPr txBox="1"/>
          <p:nvPr/>
        </p:nvSpPr>
        <p:spPr>
          <a:xfrm>
            <a:off x="2436282" y="2934003"/>
            <a:ext cx="448859" cy="276999"/>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Yes</a:t>
            </a:r>
            <a:endParaRPr sz="1400" kern="0">
              <a:solidFill>
                <a:srgbClr val="000000"/>
              </a:solidFill>
              <a:latin typeface="Arial"/>
              <a:ea typeface="Arial"/>
              <a:cs typeface="Arial"/>
              <a:sym typeface="Arial"/>
            </a:endParaRPr>
          </a:p>
        </p:txBody>
      </p:sp>
      <p:sp>
        <p:nvSpPr>
          <p:cNvPr id="78" name="Google Shape;188;p2">
            <a:extLst>
              <a:ext uri="{FF2B5EF4-FFF2-40B4-BE49-F238E27FC236}">
                <a16:creationId xmlns:a16="http://schemas.microsoft.com/office/drawing/2014/main" id="{EDAE7D6D-3E3B-F025-0636-E50E6C970177}"/>
              </a:ext>
            </a:extLst>
          </p:cNvPr>
          <p:cNvSpPr txBox="1"/>
          <p:nvPr/>
        </p:nvSpPr>
        <p:spPr>
          <a:xfrm>
            <a:off x="4074072" y="2953827"/>
            <a:ext cx="448859" cy="276999"/>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en-US" sz="1200" kern="0">
                <a:solidFill>
                  <a:srgbClr val="000000"/>
                </a:solidFill>
                <a:latin typeface="Calibri"/>
                <a:ea typeface="Calibri"/>
                <a:cs typeface="Calibri"/>
                <a:sym typeface="Calibri"/>
              </a:rPr>
              <a:t>Yes</a:t>
            </a:r>
            <a:endParaRPr sz="1400" kern="0">
              <a:solidFill>
                <a:srgbClr val="000000"/>
              </a:solidFill>
              <a:latin typeface="Arial"/>
              <a:ea typeface="Arial"/>
              <a:cs typeface="Arial"/>
              <a:sym typeface="Arial"/>
            </a:endParaRPr>
          </a:p>
        </p:txBody>
      </p:sp>
      <p:pic>
        <p:nvPicPr>
          <p:cNvPr id="1030" name="Picture 6">
            <a:extLst>
              <a:ext uri="{FF2B5EF4-FFF2-40B4-BE49-F238E27FC236}">
                <a16:creationId xmlns:a16="http://schemas.microsoft.com/office/drawing/2014/main" id="{D5915CAD-F14C-6058-574B-E876CCBD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353" y="3292197"/>
            <a:ext cx="438150" cy="7239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5F91159B-35DA-58CB-5C1B-3DCF1D1455A5}"/>
              </a:ext>
            </a:extLst>
          </p:cNvPr>
          <p:cNvSpPr/>
          <p:nvPr/>
        </p:nvSpPr>
        <p:spPr>
          <a:xfrm>
            <a:off x="7813574" y="1738803"/>
            <a:ext cx="1947838" cy="862725"/>
          </a:xfrm>
          <a:prstGeom prst="cloud">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Core Network</a:t>
            </a:r>
          </a:p>
        </p:txBody>
      </p:sp>
      <p:pic>
        <p:nvPicPr>
          <p:cNvPr id="1032" name="Picture 8">
            <a:extLst>
              <a:ext uri="{FF2B5EF4-FFF2-40B4-BE49-F238E27FC236}">
                <a16:creationId xmlns:a16="http://schemas.microsoft.com/office/drawing/2014/main" id="{FE376197-FAB2-C3E5-A0A1-B560FCFD7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0952" y="4787149"/>
            <a:ext cx="419100" cy="609600"/>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Rounded Corners 86">
            <a:extLst>
              <a:ext uri="{FF2B5EF4-FFF2-40B4-BE49-F238E27FC236}">
                <a16:creationId xmlns:a16="http://schemas.microsoft.com/office/drawing/2014/main" id="{D476E2AF-B914-2839-C5DE-80085D434081}"/>
              </a:ext>
            </a:extLst>
          </p:cNvPr>
          <p:cNvSpPr/>
          <p:nvPr/>
        </p:nvSpPr>
        <p:spPr>
          <a:xfrm>
            <a:off x="6935277" y="3013227"/>
            <a:ext cx="1067553" cy="1280160"/>
          </a:xfrm>
          <a:prstGeom prst="round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DB253A-7C33-E689-84BC-2B24B3D9F91D}"/>
              </a:ext>
            </a:extLst>
          </p:cNvPr>
          <p:cNvSpPr txBox="1"/>
          <p:nvPr/>
        </p:nvSpPr>
        <p:spPr>
          <a:xfrm>
            <a:off x="6886874" y="3660623"/>
            <a:ext cx="1138105" cy="600164"/>
          </a:xfrm>
          <a:prstGeom prst="rect">
            <a:avLst/>
          </a:prstGeom>
          <a:noFill/>
        </p:spPr>
        <p:txBody>
          <a:bodyPr wrap="square" rtlCol="0">
            <a:spAutoFit/>
          </a:bodyPr>
          <a:lstStyle/>
          <a:p>
            <a:pPr algn="ctr"/>
            <a:r>
              <a:rPr lang="en-US" sz="1100">
                <a:solidFill>
                  <a:schemeClr val="bg1"/>
                </a:solidFill>
              </a:rPr>
              <a:t>Scheduling </a:t>
            </a:r>
          </a:p>
          <a:p>
            <a:pPr algn="ctr"/>
            <a:r>
              <a:rPr lang="en-US" sz="1100">
                <a:solidFill>
                  <a:schemeClr val="bg1"/>
                </a:solidFill>
              </a:rPr>
              <a:t>PRB assignment</a:t>
            </a:r>
          </a:p>
          <a:p>
            <a:pPr algn="ctr"/>
            <a:r>
              <a:rPr lang="en-US" sz="1100">
                <a:solidFill>
                  <a:schemeClr val="bg1"/>
                </a:solidFill>
              </a:rPr>
              <a:t>MCS</a:t>
            </a:r>
          </a:p>
        </p:txBody>
      </p:sp>
      <p:sp>
        <p:nvSpPr>
          <p:cNvPr id="93" name="TextBox 92">
            <a:extLst>
              <a:ext uri="{FF2B5EF4-FFF2-40B4-BE49-F238E27FC236}">
                <a16:creationId xmlns:a16="http://schemas.microsoft.com/office/drawing/2014/main" id="{F41B19B6-51B8-6726-E971-126013881530}"/>
              </a:ext>
            </a:extLst>
          </p:cNvPr>
          <p:cNvSpPr txBox="1"/>
          <p:nvPr/>
        </p:nvSpPr>
        <p:spPr>
          <a:xfrm rot="5400000">
            <a:off x="7322667" y="3488831"/>
            <a:ext cx="1594737" cy="276999"/>
          </a:xfrm>
          <a:prstGeom prst="rect">
            <a:avLst/>
          </a:prstGeom>
          <a:noFill/>
        </p:spPr>
        <p:txBody>
          <a:bodyPr wrap="square">
            <a:spAutoFit/>
          </a:bodyPr>
          <a:lstStyle/>
          <a:p>
            <a:pPr algn="ctr"/>
            <a:r>
              <a:rPr lang="en-US" sz="1200" b="1">
                <a:solidFill>
                  <a:schemeClr val="tx1"/>
                </a:solidFill>
              </a:rPr>
              <a:t>High RELIABILITY</a:t>
            </a:r>
            <a:endParaRPr lang="en-US" sz="1200">
              <a:solidFill>
                <a:schemeClr val="tx1"/>
              </a:solidFill>
            </a:endParaRPr>
          </a:p>
        </p:txBody>
      </p:sp>
      <p:cxnSp>
        <p:nvCxnSpPr>
          <p:cNvPr id="98" name="Straight Connector 97">
            <a:extLst>
              <a:ext uri="{FF2B5EF4-FFF2-40B4-BE49-F238E27FC236}">
                <a16:creationId xmlns:a16="http://schemas.microsoft.com/office/drawing/2014/main" id="{88301D2F-35C5-CEB1-342A-8AB216BDC205}"/>
              </a:ext>
            </a:extLst>
          </p:cNvPr>
          <p:cNvCxnSpPr/>
          <p:nvPr/>
        </p:nvCxnSpPr>
        <p:spPr>
          <a:xfrm>
            <a:off x="6935224" y="3630237"/>
            <a:ext cx="1056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27ECC65-AFA1-4CE2-465A-06EEC7220CB2}"/>
              </a:ext>
            </a:extLst>
          </p:cNvPr>
          <p:cNvSpPr txBox="1"/>
          <p:nvPr/>
        </p:nvSpPr>
        <p:spPr>
          <a:xfrm>
            <a:off x="6865357" y="3011810"/>
            <a:ext cx="1138105" cy="600164"/>
          </a:xfrm>
          <a:prstGeom prst="rect">
            <a:avLst/>
          </a:prstGeom>
          <a:noFill/>
        </p:spPr>
        <p:txBody>
          <a:bodyPr wrap="square" rtlCol="0">
            <a:spAutoFit/>
          </a:bodyPr>
          <a:lstStyle/>
          <a:p>
            <a:pPr algn="ctr"/>
            <a:r>
              <a:rPr lang="en-US" sz="1100">
                <a:solidFill>
                  <a:schemeClr val="bg1">
                    <a:lumMod val="75000"/>
                  </a:schemeClr>
                </a:solidFill>
              </a:rPr>
              <a:t>Short queues</a:t>
            </a:r>
          </a:p>
          <a:p>
            <a:pPr algn="ctr"/>
            <a:r>
              <a:rPr lang="en-US" sz="1100">
                <a:solidFill>
                  <a:schemeClr val="bg1">
                    <a:lumMod val="75000"/>
                  </a:schemeClr>
                </a:solidFill>
              </a:rPr>
              <a:t>High priority</a:t>
            </a:r>
          </a:p>
          <a:p>
            <a:pPr algn="ctr"/>
            <a:r>
              <a:rPr lang="en-US" sz="1100">
                <a:solidFill>
                  <a:schemeClr val="bg1">
                    <a:lumMod val="75000"/>
                  </a:schemeClr>
                </a:solidFill>
              </a:rPr>
              <a:t>Traffic shaping</a:t>
            </a:r>
          </a:p>
        </p:txBody>
      </p:sp>
      <p:sp>
        <p:nvSpPr>
          <p:cNvPr id="103" name="Rectangle: Rounded Corners 102">
            <a:extLst>
              <a:ext uri="{FF2B5EF4-FFF2-40B4-BE49-F238E27FC236}">
                <a16:creationId xmlns:a16="http://schemas.microsoft.com/office/drawing/2014/main" id="{7CFCFBCB-BC1D-AFAA-4AF3-794608F3CD0F}"/>
              </a:ext>
            </a:extLst>
          </p:cNvPr>
          <p:cNvSpPr/>
          <p:nvPr/>
        </p:nvSpPr>
        <p:spPr>
          <a:xfrm>
            <a:off x="8290256" y="2996492"/>
            <a:ext cx="1067553" cy="1280160"/>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CAE7A05E-E3C1-985F-BB33-7EFDE698D28D}"/>
              </a:ext>
            </a:extLst>
          </p:cNvPr>
          <p:cNvSpPr txBox="1"/>
          <p:nvPr/>
        </p:nvSpPr>
        <p:spPr>
          <a:xfrm>
            <a:off x="8280383" y="3636004"/>
            <a:ext cx="1138105" cy="600164"/>
          </a:xfrm>
          <a:prstGeom prst="rect">
            <a:avLst/>
          </a:prstGeom>
          <a:noFill/>
        </p:spPr>
        <p:txBody>
          <a:bodyPr wrap="square" rtlCol="0">
            <a:spAutoFit/>
          </a:bodyPr>
          <a:lstStyle/>
          <a:p>
            <a:pPr algn="ctr"/>
            <a:r>
              <a:rPr lang="en-US" sz="1100">
                <a:solidFill>
                  <a:schemeClr val="bg1"/>
                </a:solidFill>
              </a:rPr>
              <a:t>PRB assignment</a:t>
            </a:r>
          </a:p>
          <a:p>
            <a:pPr algn="ctr"/>
            <a:r>
              <a:rPr lang="en-US" sz="1100">
                <a:solidFill>
                  <a:schemeClr val="bg1"/>
                </a:solidFill>
              </a:rPr>
              <a:t>MCS</a:t>
            </a:r>
          </a:p>
          <a:p>
            <a:pPr algn="ctr"/>
            <a:r>
              <a:rPr lang="en-US" sz="1100">
                <a:solidFill>
                  <a:schemeClr val="bg1"/>
                </a:solidFill>
              </a:rPr>
              <a:t>Scheduling </a:t>
            </a:r>
          </a:p>
        </p:txBody>
      </p:sp>
      <p:sp>
        <p:nvSpPr>
          <p:cNvPr id="105" name="TextBox 104">
            <a:extLst>
              <a:ext uri="{FF2B5EF4-FFF2-40B4-BE49-F238E27FC236}">
                <a16:creationId xmlns:a16="http://schemas.microsoft.com/office/drawing/2014/main" id="{337676ED-CD0E-D479-F0A5-14A574191EFC}"/>
              </a:ext>
            </a:extLst>
          </p:cNvPr>
          <p:cNvSpPr txBox="1"/>
          <p:nvPr/>
        </p:nvSpPr>
        <p:spPr>
          <a:xfrm rot="5400000">
            <a:off x="8685501" y="3500739"/>
            <a:ext cx="1575688" cy="276999"/>
          </a:xfrm>
          <a:prstGeom prst="rect">
            <a:avLst/>
          </a:prstGeom>
          <a:noFill/>
        </p:spPr>
        <p:txBody>
          <a:bodyPr wrap="square">
            <a:spAutoFit/>
          </a:bodyPr>
          <a:lstStyle/>
          <a:p>
            <a:pPr algn="ctr"/>
            <a:r>
              <a:rPr lang="en-US" sz="1200" b="1">
                <a:solidFill>
                  <a:schemeClr val="tx1"/>
                </a:solidFill>
              </a:rPr>
              <a:t>High CAPACITY</a:t>
            </a:r>
            <a:endParaRPr lang="en-US" sz="1200">
              <a:solidFill>
                <a:schemeClr val="tx1"/>
              </a:solidFill>
            </a:endParaRPr>
          </a:p>
        </p:txBody>
      </p:sp>
      <p:cxnSp>
        <p:nvCxnSpPr>
          <p:cNvPr id="106" name="Straight Connector 105">
            <a:extLst>
              <a:ext uri="{FF2B5EF4-FFF2-40B4-BE49-F238E27FC236}">
                <a16:creationId xmlns:a16="http://schemas.microsoft.com/office/drawing/2014/main" id="{67824264-36B4-9567-1DEB-B392C510140A}"/>
              </a:ext>
            </a:extLst>
          </p:cNvPr>
          <p:cNvCxnSpPr/>
          <p:nvPr/>
        </p:nvCxnSpPr>
        <p:spPr>
          <a:xfrm>
            <a:off x="8282121" y="3630238"/>
            <a:ext cx="1056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A122E27-BD7B-2256-A1CB-E97D93FB6925}"/>
              </a:ext>
            </a:extLst>
          </p:cNvPr>
          <p:cNvSpPr txBox="1"/>
          <p:nvPr/>
        </p:nvSpPr>
        <p:spPr>
          <a:xfrm>
            <a:off x="8252081" y="3020856"/>
            <a:ext cx="1138105" cy="600164"/>
          </a:xfrm>
          <a:prstGeom prst="rect">
            <a:avLst/>
          </a:prstGeom>
          <a:noFill/>
        </p:spPr>
        <p:txBody>
          <a:bodyPr wrap="square" rtlCol="0">
            <a:spAutoFit/>
          </a:bodyPr>
          <a:lstStyle/>
          <a:p>
            <a:pPr algn="ctr"/>
            <a:r>
              <a:rPr lang="en-US" sz="1100">
                <a:solidFill>
                  <a:schemeClr val="bg1">
                    <a:lumMod val="75000"/>
                  </a:schemeClr>
                </a:solidFill>
              </a:rPr>
              <a:t>Large queues</a:t>
            </a:r>
          </a:p>
          <a:p>
            <a:pPr algn="ctr"/>
            <a:r>
              <a:rPr lang="en-US" sz="1100">
                <a:solidFill>
                  <a:schemeClr val="bg1">
                    <a:lumMod val="75000"/>
                  </a:schemeClr>
                </a:solidFill>
              </a:rPr>
              <a:t>Normal priority</a:t>
            </a:r>
          </a:p>
          <a:p>
            <a:pPr algn="ctr"/>
            <a:r>
              <a:rPr lang="en-US" sz="1100">
                <a:solidFill>
                  <a:schemeClr val="bg1">
                    <a:lumMod val="75000"/>
                  </a:schemeClr>
                </a:solidFill>
              </a:rPr>
              <a:t>Traffic policing</a:t>
            </a:r>
          </a:p>
        </p:txBody>
      </p:sp>
      <p:sp>
        <p:nvSpPr>
          <p:cNvPr id="111" name="Rectangle: Rounded Corners 110">
            <a:extLst>
              <a:ext uri="{FF2B5EF4-FFF2-40B4-BE49-F238E27FC236}">
                <a16:creationId xmlns:a16="http://schemas.microsoft.com/office/drawing/2014/main" id="{A7026F47-6B66-DDEB-22BB-87DA34D3F59A}"/>
              </a:ext>
            </a:extLst>
          </p:cNvPr>
          <p:cNvSpPr/>
          <p:nvPr/>
        </p:nvSpPr>
        <p:spPr>
          <a:xfrm>
            <a:off x="9652357" y="2992544"/>
            <a:ext cx="1067553" cy="1280809"/>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25DC37BC-9609-D265-5835-8F107F64D17F}"/>
              </a:ext>
            </a:extLst>
          </p:cNvPr>
          <p:cNvSpPr txBox="1"/>
          <p:nvPr/>
        </p:nvSpPr>
        <p:spPr>
          <a:xfrm>
            <a:off x="9640522" y="3631304"/>
            <a:ext cx="1138105" cy="600164"/>
          </a:xfrm>
          <a:prstGeom prst="rect">
            <a:avLst/>
          </a:prstGeom>
          <a:noFill/>
        </p:spPr>
        <p:txBody>
          <a:bodyPr wrap="square" rtlCol="0">
            <a:spAutoFit/>
          </a:bodyPr>
          <a:lstStyle/>
          <a:p>
            <a:pPr algn="ctr"/>
            <a:r>
              <a:rPr lang="en-US" sz="1100">
                <a:solidFill>
                  <a:schemeClr val="bg1"/>
                </a:solidFill>
              </a:rPr>
              <a:t>MCS</a:t>
            </a:r>
          </a:p>
          <a:p>
            <a:pPr algn="ctr"/>
            <a:r>
              <a:rPr lang="en-US" sz="1100">
                <a:solidFill>
                  <a:schemeClr val="bg1"/>
                </a:solidFill>
              </a:rPr>
              <a:t>PRB assignment</a:t>
            </a:r>
          </a:p>
          <a:p>
            <a:pPr algn="ctr"/>
            <a:r>
              <a:rPr lang="en-US" sz="1100">
                <a:solidFill>
                  <a:schemeClr val="bg1"/>
                </a:solidFill>
              </a:rPr>
              <a:t>Scheduling </a:t>
            </a:r>
          </a:p>
        </p:txBody>
      </p:sp>
      <p:sp>
        <p:nvSpPr>
          <p:cNvPr id="113" name="TextBox 112">
            <a:extLst>
              <a:ext uri="{FF2B5EF4-FFF2-40B4-BE49-F238E27FC236}">
                <a16:creationId xmlns:a16="http://schemas.microsoft.com/office/drawing/2014/main" id="{D14A9A9E-3E5C-6396-123A-7798F7E3EDA3}"/>
              </a:ext>
            </a:extLst>
          </p:cNvPr>
          <p:cNvSpPr txBox="1"/>
          <p:nvPr/>
        </p:nvSpPr>
        <p:spPr>
          <a:xfrm rot="5400000">
            <a:off x="10153292" y="3470185"/>
            <a:ext cx="1384176" cy="276999"/>
          </a:xfrm>
          <a:prstGeom prst="rect">
            <a:avLst/>
          </a:prstGeom>
          <a:noFill/>
        </p:spPr>
        <p:txBody>
          <a:bodyPr wrap="square">
            <a:spAutoFit/>
          </a:bodyPr>
          <a:lstStyle/>
          <a:p>
            <a:pPr algn="ctr"/>
            <a:r>
              <a:rPr lang="en-US" sz="1200" b="1"/>
              <a:t>Best Effort</a:t>
            </a:r>
            <a:endParaRPr lang="en-US" sz="1200">
              <a:solidFill>
                <a:schemeClr val="tx1"/>
              </a:solidFill>
            </a:endParaRPr>
          </a:p>
        </p:txBody>
      </p:sp>
      <p:cxnSp>
        <p:nvCxnSpPr>
          <p:cNvPr id="114" name="Straight Connector 113">
            <a:extLst>
              <a:ext uri="{FF2B5EF4-FFF2-40B4-BE49-F238E27FC236}">
                <a16:creationId xmlns:a16="http://schemas.microsoft.com/office/drawing/2014/main" id="{BAB5DA76-D780-8197-1B4C-BB086615C33B}"/>
              </a:ext>
            </a:extLst>
          </p:cNvPr>
          <p:cNvCxnSpPr/>
          <p:nvPr/>
        </p:nvCxnSpPr>
        <p:spPr>
          <a:xfrm>
            <a:off x="9652357" y="3620068"/>
            <a:ext cx="1056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C9370394-04EC-4D79-C4F8-1CAD2B657A5F}"/>
              </a:ext>
            </a:extLst>
          </p:cNvPr>
          <p:cNvSpPr txBox="1"/>
          <p:nvPr/>
        </p:nvSpPr>
        <p:spPr>
          <a:xfrm>
            <a:off x="9631808" y="3038354"/>
            <a:ext cx="1138105" cy="600164"/>
          </a:xfrm>
          <a:prstGeom prst="rect">
            <a:avLst/>
          </a:prstGeom>
          <a:noFill/>
        </p:spPr>
        <p:txBody>
          <a:bodyPr wrap="square" rtlCol="0">
            <a:spAutoFit/>
          </a:bodyPr>
          <a:lstStyle/>
          <a:p>
            <a:pPr algn="ctr"/>
            <a:r>
              <a:rPr lang="en-US" sz="1100">
                <a:solidFill>
                  <a:schemeClr val="bg1">
                    <a:lumMod val="75000"/>
                  </a:schemeClr>
                </a:solidFill>
              </a:rPr>
              <a:t>Large queues</a:t>
            </a:r>
          </a:p>
          <a:p>
            <a:pPr algn="ctr"/>
            <a:r>
              <a:rPr lang="en-US" sz="1100">
                <a:solidFill>
                  <a:schemeClr val="bg1">
                    <a:lumMod val="75000"/>
                  </a:schemeClr>
                </a:solidFill>
              </a:rPr>
              <a:t>Normal priority</a:t>
            </a:r>
          </a:p>
          <a:p>
            <a:pPr algn="ctr"/>
            <a:r>
              <a:rPr lang="en-US" sz="1100">
                <a:solidFill>
                  <a:schemeClr val="bg1">
                    <a:lumMod val="75000"/>
                  </a:schemeClr>
                </a:solidFill>
              </a:rPr>
              <a:t>Traffic policing</a:t>
            </a:r>
          </a:p>
        </p:txBody>
      </p:sp>
      <p:pic>
        <p:nvPicPr>
          <p:cNvPr id="123" name="Graphic 122" descr="Vlog with solid fill">
            <a:extLst>
              <a:ext uri="{FF2B5EF4-FFF2-40B4-BE49-F238E27FC236}">
                <a16:creationId xmlns:a16="http://schemas.microsoft.com/office/drawing/2014/main" id="{C5CD4B16-B200-0D8E-04E0-7B326DC7EE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4339" y="1167437"/>
            <a:ext cx="914400" cy="914400"/>
          </a:xfrm>
          <a:prstGeom prst="rect">
            <a:avLst/>
          </a:prstGeom>
        </p:spPr>
      </p:pic>
      <p:pic>
        <p:nvPicPr>
          <p:cNvPr id="125" name="Graphic 124" descr="Vlog with solid fill">
            <a:extLst>
              <a:ext uri="{FF2B5EF4-FFF2-40B4-BE49-F238E27FC236}">
                <a16:creationId xmlns:a16="http://schemas.microsoft.com/office/drawing/2014/main" id="{1D23EC91-0B0D-71DE-2C91-A6E7E1FC4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56623" y="4841680"/>
            <a:ext cx="914400" cy="914400"/>
          </a:xfrm>
          <a:prstGeom prst="rect">
            <a:avLst/>
          </a:prstGeom>
        </p:spPr>
      </p:pic>
      <p:sp>
        <p:nvSpPr>
          <p:cNvPr id="1039" name="Freeform: Shape 1038">
            <a:extLst>
              <a:ext uri="{FF2B5EF4-FFF2-40B4-BE49-F238E27FC236}">
                <a16:creationId xmlns:a16="http://schemas.microsoft.com/office/drawing/2014/main" id="{33E53813-7A0E-B636-8AAB-864D328609FB}"/>
              </a:ext>
            </a:extLst>
          </p:cNvPr>
          <p:cNvSpPr/>
          <p:nvPr/>
        </p:nvSpPr>
        <p:spPr>
          <a:xfrm>
            <a:off x="6853628" y="1601777"/>
            <a:ext cx="3166242" cy="3409950"/>
          </a:xfrm>
          <a:custGeom>
            <a:avLst/>
            <a:gdLst>
              <a:gd name="connsiteX0" fmla="*/ 794517 w 3166242"/>
              <a:gd name="connsiteY0" fmla="*/ 3409950 h 3409950"/>
              <a:gd name="connsiteX1" fmla="*/ 3942 w 3166242"/>
              <a:gd name="connsiteY1" fmla="*/ 2066925 h 3409950"/>
              <a:gd name="connsiteX2" fmla="*/ 1089792 w 3166242"/>
              <a:gd name="connsiteY2" fmla="*/ 762000 h 3409950"/>
              <a:gd name="connsiteX3" fmla="*/ 3166242 w 3166242"/>
              <a:gd name="connsiteY3" fmla="*/ 0 h 3409950"/>
            </a:gdLst>
            <a:ahLst/>
            <a:cxnLst>
              <a:cxn ang="0">
                <a:pos x="connsiteX0" y="connsiteY0"/>
              </a:cxn>
              <a:cxn ang="0">
                <a:pos x="connsiteX1" y="connsiteY1"/>
              </a:cxn>
              <a:cxn ang="0">
                <a:pos x="connsiteX2" y="connsiteY2"/>
              </a:cxn>
              <a:cxn ang="0">
                <a:pos x="connsiteX3" y="connsiteY3"/>
              </a:cxn>
            </a:cxnLst>
            <a:rect l="l" t="t" r="r" b="b"/>
            <a:pathLst>
              <a:path w="3166242" h="3409950" extrusionOk="0">
                <a:moveTo>
                  <a:pt x="794517" y="3409950"/>
                </a:moveTo>
                <a:cubicBezTo>
                  <a:pt x="319865" y="2925324"/>
                  <a:pt x="-77050" y="2520177"/>
                  <a:pt x="3942" y="2066925"/>
                </a:cubicBezTo>
                <a:cubicBezTo>
                  <a:pt x="80691" y="1631397"/>
                  <a:pt x="530712" y="1107505"/>
                  <a:pt x="1089792" y="762000"/>
                </a:cubicBezTo>
                <a:cubicBezTo>
                  <a:pt x="1573635" y="459706"/>
                  <a:pt x="2387622" y="230425"/>
                  <a:pt x="3166242" y="0"/>
                </a:cubicBezTo>
              </a:path>
            </a:pathLst>
          </a:custGeom>
          <a:noFill/>
          <a:ln w="57150">
            <a:solidFill>
              <a:schemeClr val="tx1"/>
            </a:solidFill>
            <a:prstDash val="sysDash"/>
            <a:extLst>
              <a:ext uri="{C807C97D-BFC1-408E-A445-0C87EB9F89A2}">
                <ask:lineSketchStyleProps xmlns:ask="http://schemas.microsoft.com/office/drawing/2018/sketchyshapes" sd="1219033472">
                  <a:custGeom>
                    <a:avLst/>
                    <a:gdLst>
                      <a:gd name="connsiteX0" fmla="*/ 794517 w 3166242"/>
                      <a:gd name="connsiteY0" fmla="*/ 3409950 h 3409950"/>
                      <a:gd name="connsiteX1" fmla="*/ 3942 w 3166242"/>
                      <a:gd name="connsiteY1" fmla="*/ 2066925 h 3409950"/>
                      <a:gd name="connsiteX2" fmla="*/ 1089792 w 3166242"/>
                      <a:gd name="connsiteY2" fmla="*/ 762000 h 3409950"/>
                      <a:gd name="connsiteX3" fmla="*/ 3166242 w 3166242"/>
                      <a:gd name="connsiteY3" fmla="*/ 0 h 3409950"/>
                    </a:gdLst>
                    <a:ahLst/>
                    <a:cxnLst>
                      <a:cxn ang="0">
                        <a:pos x="connsiteX0" y="connsiteY0"/>
                      </a:cxn>
                      <a:cxn ang="0">
                        <a:pos x="connsiteX1" y="connsiteY1"/>
                      </a:cxn>
                      <a:cxn ang="0">
                        <a:pos x="connsiteX2" y="connsiteY2"/>
                      </a:cxn>
                      <a:cxn ang="0">
                        <a:pos x="connsiteX3" y="connsiteY3"/>
                      </a:cxn>
                    </a:cxnLst>
                    <a:rect l="l" t="t" r="r" b="b"/>
                    <a:pathLst>
                      <a:path w="3166242" h="3409950">
                        <a:moveTo>
                          <a:pt x="794517" y="3409950"/>
                        </a:moveTo>
                        <a:cubicBezTo>
                          <a:pt x="374623" y="2959100"/>
                          <a:pt x="-45270" y="2508250"/>
                          <a:pt x="3942" y="2066925"/>
                        </a:cubicBezTo>
                        <a:cubicBezTo>
                          <a:pt x="53154" y="1625600"/>
                          <a:pt x="562742" y="1106487"/>
                          <a:pt x="1089792" y="762000"/>
                        </a:cubicBezTo>
                        <a:cubicBezTo>
                          <a:pt x="1616842" y="417512"/>
                          <a:pt x="2391542" y="208756"/>
                          <a:pt x="3166242" y="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Graphic 1040" descr="Ecommerce with solid fill">
            <a:extLst>
              <a:ext uri="{FF2B5EF4-FFF2-40B4-BE49-F238E27FC236}">
                <a16:creationId xmlns:a16="http://schemas.microsoft.com/office/drawing/2014/main" id="{84DBD16F-C852-ABB0-43BD-4066D8440C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2950" y="4760258"/>
            <a:ext cx="914400" cy="914400"/>
          </a:xfrm>
          <a:prstGeom prst="rect">
            <a:avLst/>
          </a:prstGeom>
        </p:spPr>
      </p:pic>
      <p:pic>
        <p:nvPicPr>
          <p:cNvPr id="1043" name="Graphic 1042" descr="Internet Banking with solid fill">
            <a:extLst>
              <a:ext uri="{FF2B5EF4-FFF2-40B4-BE49-F238E27FC236}">
                <a16:creationId xmlns:a16="http://schemas.microsoft.com/office/drawing/2014/main" id="{EC93E1B5-08C5-3118-3324-163B071290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8100" y="4984690"/>
            <a:ext cx="914400" cy="914400"/>
          </a:xfrm>
          <a:prstGeom prst="rect">
            <a:avLst/>
          </a:prstGeom>
        </p:spPr>
      </p:pic>
      <p:pic>
        <p:nvPicPr>
          <p:cNvPr id="1045" name="Graphic 1044" descr="Bank with solid fill">
            <a:extLst>
              <a:ext uri="{FF2B5EF4-FFF2-40B4-BE49-F238E27FC236}">
                <a16:creationId xmlns:a16="http://schemas.microsoft.com/office/drawing/2014/main" id="{56F029A2-7540-B5AD-AC4B-42929D0496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97870" y="1091487"/>
            <a:ext cx="914400" cy="914400"/>
          </a:xfrm>
          <a:prstGeom prst="rect">
            <a:avLst/>
          </a:prstGeom>
        </p:spPr>
      </p:pic>
      <p:pic>
        <p:nvPicPr>
          <p:cNvPr id="1051" name="Graphic 1050" descr="Shopping cart with solid fill">
            <a:extLst>
              <a:ext uri="{FF2B5EF4-FFF2-40B4-BE49-F238E27FC236}">
                <a16:creationId xmlns:a16="http://schemas.microsoft.com/office/drawing/2014/main" id="{0DFDDFAD-63C0-C73B-4264-9965B8BF49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62756" y="847899"/>
            <a:ext cx="914400" cy="914400"/>
          </a:xfrm>
          <a:prstGeom prst="rect">
            <a:avLst/>
          </a:prstGeom>
        </p:spPr>
      </p:pic>
      <p:sp>
        <p:nvSpPr>
          <p:cNvPr id="1052" name="Freeform: Shape 1051">
            <a:extLst>
              <a:ext uri="{FF2B5EF4-FFF2-40B4-BE49-F238E27FC236}">
                <a16:creationId xmlns:a16="http://schemas.microsoft.com/office/drawing/2014/main" id="{EBD8B3BB-0711-C27E-2FD5-CFF6AF3B6715}"/>
              </a:ext>
            </a:extLst>
          </p:cNvPr>
          <p:cNvSpPr/>
          <p:nvPr/>
        </p:nvSpPr>
        <p:spPr>
          <a:xfrm>
            <a:off x="7524320" y="1754177"/>
            <a:ext cx="2219325" cy="3400425"/>
          </a:xfrm>
          <a:custGeom>
            <a:avLst/>
            <a:gdLst>
              <a:gd name="connsiteX0" fmla="*/ 2219325 w 2219325"/>
              <a:gd name="connsiteY0" fmla="*/ 3400425 h 3400425"/>
              <a:gd name="connsiteX1" fmla="*/ 1295400 w 2219325"/>
              <a:gd name="connsiteY1" fmla="*/ 2457450 h 3400425"/>
              <a:gd name="connsiteX2" fmla="*/ 1209675 w 2219325"/>
              <a:gd name="connsiteY2" fmla="*/ 695325 h 3400425"/>
              <a:gd name="connsiteX3" fmla="*/ 0 w 2219325"/>
              <a:gd name="connsiteY3" fmla="*/ 0 h 3400425"/>
            </a:gdLst>
            <a:ahLst/>
            <a:cxnLst>
              <a:cxn ang="0">
                <a:pos x="connsiteX0" y="connsiteY0"/>
              </a:cxn>
              <a:cxn ang="0">
                <a:pos x="connsiteX1" y="connsiteY1"/>
              </a:cxn>
              <a:cxn ang="0">
                <a:pos x="connsiteX2" y="connsiteY2"/>
              </a:cxn>
              <a:cxn ang="0">
                <a:pos x="connsiteX3" y="connsiteY3"/>
              </a:cxn>
            </a:cxnLst>
            <a:rect l="l" t="t" r="r" b="b"/>
            <a:pathLst>
              <a:path w="2219325" h="3400425">
                <a:moveTo>
                  <a:pt x="2219325" y="3400425"/>
                </a:moveTo>
                <a:cubicBezTo>
                  <a:pt x="1841500" y="3154362"/>
                  <a:pt x="1463675" y="2908300"/>
                  <a:pt x="1295400" y="2457450"/>
                </a:cubicBezTo>
                <a:cubicBezTo>
                  <a:pt x="1127125" y="2006600"/>
                  <a:pt x="1425575" y="1104900"/>
                  <a:pt x="1209675" y="695325"/>
                </a:cubicBezTo>
                <a:cubicBezTo>
                  <a:pt x="993775" y="285750"/>
                  <a:pt x="496887" y="142875"/>
                  <a:pt x="0" y="0"/>
                </a:cubicBezTo>
              </a:path>
            </a:pathLst>
          </a:custGeom>
          <a:noFill/>
          <a:ln w="571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3" name="Google Shape;175;p2">
            <a:extLst>
              <a:ext uri="{FF2B5EF4-FFF2-40B4-BE49-F238E27FC236}">
                <a16:creationId xmlns:a16="http://schemas.microsoft.com/office/drawing/2014/main" id="{881C3634-4CDE-B60E-C49F-40141CE20537}"/>
              </a:ext>
            </a:extLst>
          </p:cNvPr>
          <p:cNvCxnSpPr>
            <a:cxnSpLocks/>
          </p:cNvCxnSpPr>
          <p:nvPr/>
        </p:nvCxnSpPr>
        <p:spPr>
          <a:xfrm>
            <a:off x="4651721" y="2727180"/>
            <a:ext cx="425897" cy="0"/>
          </a:xfrm>
          <a:prstGeom prst="straightConnector1">
            <a:avLst/>
          </a:prstGeom>
          <a:noFill/>
          <a:ln w="12700" cap="flat" cmpd="sng">
            <a:solidFill>
              <a:srgbClr val="FFC000"/>
            </a:solidFill>
            <a:prstDash val="solid"/>
            <a:miter lim="800000"/>
            <a:headEnd type="none" w="sm" len="sm"/>
            <a:tailEnd type="oval" w="med" len="med"/>
          </a:ln>
        </p:spPr>
      </p:cxnSp>
      <p:pic>
        <p:nvPicPr>
          <p:cNvPr id="1080" name="Picture 10">
            <a:extLst>
              <a:ext uri="{FF2B5EF4-FFF2-40B4-BE49-F238E27FC236}">
                <a16:creationId xmlns:a16="http://schemas.microsoft.com/office/drawing/2014/main" id="{8E2A9048-C3E6-0B92-6959-2153F18C36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4614" y="4593062"/>
            <a:ext cx="2310921" cy="1819932"/>
          </a:xfrm>
          <a:prstGeom prst="rect">
            <a:avLst/>
          </a:prstGeom>
          <a:noFill/>
          <a:extLst>
            <a:ext uri="{909E8E84-426E-40DD-AFC4-6F175D3DCCD1}">
              <a14:hiddenFill xmlns:a14="http://schemas.microsoft.com/office/drawing/2010/main">
                <a:solidFill>
                  <a:srgbClr val="FFFFFF"/>
                </a:solidFill>
              </a14:hiddenFill>
            </a:ext>
          </a:extLst>
        </p:spPr>
      </p:pic>
      <p:sp>
        <p:nvSpPr>
          <p:cNvPr id="1082" name="TextBox 1081">
            <a:extLst>
              <a:ext uri="{FF2B5EF4-FFF2-40B4-BE49-F238E27FC236}">
                <a16:creationId xmlns:a16="http://schemas.microsoft.com/office/drawing/2014/main" id="{B2033BA8-80F7-F1B7-6EB2-1378898E174C}"/>
              </a:ext>
            </a:extLst>
          </p:cNvPr>
          <p:cNvSpPr txBox="1"/>
          <p:nvPr/>
        </p:nvSpPr>
        <p:spPr>
          <a:xfrm>
            <a:off x="3302776" y="6377846"/>
            <a:ext cx="1753501" cy="184666"/>
          </a:xfrm>
          <a:prstGeom prst="rect">
            <a:avLst/>
          </a:prstGeom>
          <a:noFill/>
        </p:spPr>
        <p:txBody>
          <a:bodyPr wrap="square">
            <a:spAutoFit/>
          </a:bodyPr>
          <a:lstStyle/>
          <a:p>
            <a:r>
              <a:rPr lang="en-US" sz="600"/>
              <a:t>Splash, CC BY-SA 3.0, via Wikimedia Commons</a:t>
            </a:r>
          </a:p>
        </p:txBody>
      </p:sp>
      <p:grpSp>
        <p:nvGrpSpPr>
          <p:cNvPr id="1083" name="Group 1082">
            <a:extLst>
              <a:ext uri="{FF2B5EF4-FFF2-40B4-BE49-F238E27FC236}">
                <a16:creationId xmlns:a16="http://schemas.microsoft.com/office/drawing/2014/main" id="{1578C29D-00A8-2545-7362-FD28063726AE}"/>
              </a:ext>
            </a:extLst>
          </p:cNvPr>
          <p:cNvGrpSpPr>
            <a:grpSpLocks noChangeAspect="1"/>
          </p:cNvGrpSpPr>
          <p:nvPr/>
        </p:nvGrpSpPr>
        <p:grpSpPr>
          <a:xfrm>
            <a:off x="1170289" y="4579546"/>
            <a:ext cx="1621990" cy="1760780"/>
            <a:chOff x="2814055" y="1581295"/>
            <a:chExt cx="1649635" cy="1649635"/>
          </a:xfrm>
        </p:grpSpPr>
        <p:pic>
          <p:nvPicPr>
            <p:cNvPr id="1084" name="Graphic 1083" descr="Wi-Fi with solid fill">
              <a:extLst>
                <a:ext uri="{FF2B5EF4-FFF2-40B4-BE49-F238E27FC236}">
                  <a16:creationId xmlns:a16="http://schemas.microsoft.com/office/drawing/2014/main" id="{671044D8-909A-5764-3390-5BD2BD18BC9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14055" y="1581295"/>
              <a:ext cx="1649635" cy="1649635"/>
            </a:xfrm>
            <a:prstGeom prst="rect">
              <a:avLst/>
            </a:prstGeom>
          </p:spPr>
        </p:pic>
        <p:sp>
          <p:nvSpPr>
            <p:cNvPr id="1085" name="TextBox 1084">
              <a:extLst>
                <a:ext uri="{FF2B5EF4-FFF2-40B4-BE49-F238E27FC236}">
                  <a16:creationId xmlns:a16="http://schemas.microsoft.com/office/drawing/2014/main" id="{B96557B9-3B69-1214-92DA-3B6EA800BD3F}"/>
                </a:ext>
              </a:extLst>
            </p:cNvPr>
            <p:cNvSpPr txBox="1"/>
            <p:nvPr/>
          </p:nvSpPr>
          <p:spPr>
            <a:xfrm>
              <a:off x="3349817" y="1887084"/>
              <a:ext cx="578109" cy="1038056"/>
            </a:xfrm>
            <a:prstGeom prst="rect">
              <a:avLst/>
            </a:prstGeom>
            <a:noFill/>
          </p:spPr>
          <p:txBody>
            <a:bodyPr wrap="square" rtlCol="0">
              <a:spAutoFit/>
            </a:bodyPr>
            <a:lstStyle/>
            <a:p>
              <a:pPr algn="ctr"/>
              <a:r>
                <a:rPr lang="en-US" sz="6600">
                  <a:solidFill>
                    <a:schemeClr val="bg1">
                      <a:lumMod val="75000"/>
                    </a:schemeClr>
                  </a:solidFill>
                  <a:latin typeface="Georgia Pro Semibold" panose="020F0502020204030204" pitchFamily="18" charset="0"/>
                  <a:cs typeface="Times New Roman" panose="02020603050405020304" pitchFamily="18" charset="0"/>
                </a:rPr>
                <a:t>!</a:t>
              </a:r>
            </a:p>
          </p:txBody>
        </p:sp>
      </p:grpSp>
      <p:pic>
        <p:nvPicPr>
          <p:cNvPr id="1086" name="Picture 6">
            <a:extLst>
              <a:ext uri="{FF2B5EF4-FFF2-40B4-BE49-F238E27FC236}">
                <a16:creationId xmlns:a16="http://schemas.microsoft.com/office/drawing/2014/main" id="{5AD693BC-B1C0-0FFB-1D2F-20F33A1A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82" y="4680191"/>
            <a:ext cx="943902" cy="1559490"/>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8">
            <a:extLst>
              <a:ext uri="{FF2B5EF4-FFF2-40B4-BE49-F238E27FC236}">
                <a16:creationId xmlns:a16="http://schemas.microsoft.com/office/drawing/2014/main" id="{DF3CFEBF-B0FF-5C21-8C7C-A48E6A493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031" y="5223691"/>
            <a:ext cx="4191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54">
            <a:extLst>
              <a:ext uri="{FF2B5EF4-FFF2-40B4-BE49-F238E27FC236}">
                <a16:creationId xmlns:a16="http://schemas.microsoft.com/office/drawing/2014/main" id="{E9B9ACFE-799A-8E65-D79E-DF5270E16F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006400">
            <a:off x="1223114" y="4870992"/>
            <a:ext cx="1526788" cy="872450"/>
          </a:xfrm>
          <a:prstGeom prst="rect">
            <a:avLst/>
          </a:prstGeom>
          <a:noFill/>
          <a:extLst>
            <a:ext uri="{909E8E84-426E-40DD-AFC4-6F175D3DCCD1}">
              <a14:hiddenFill xmlns:a14="http://schemas.microsoft.com/office/drawing/2010/main">
                <a:solidFill>
                  <a:srgbClr val="FFFFFF"/>
                </a:solidFill>
              </a14:hiddenFill>
            </a:ext>
          </a:extLst>
        </p:spPr>
      </p:pic>
      <p:cxnSp>
        <p:nvCxnSpPr>
          <p:cNvPr id="1090" name="Straight Arrow Connector 1089">
            <a:extLst>
              <a:ext uri="{FF2B5EF4-FFF2-40B4-BE49-F238E27FC236}">
                <a16:creationId xmlns:a16="http://schemas.microsoft.com/office/drawing/2014/main" id="{3BE7CAAB-CD33-F38A-A004-612BB4885F54}"/>
              </a:ext>
            </a:extLst>
          </p:cNvPr>
          <p:cNvCxnSpPr>
            <a:cxnSpLocks/>
          </p:cNvCxnSpPr>
          <p:nvPr/>
        </p:nvCxnSpPr>
        <p:spPr>
          <a:xfrm flipV="1">
            <a:off x="4341206" y="4989293"/>
            <a:ext cx="0" cy="689228"/>
          </a:xfrm>
          <a:prstGeom prst="straightConnector1">
            <a:avLst/>
          </a:prstGeom>
          <a:ln w="19050">
            <a:tailEnd type="triangle"/>
          </a:ln>
          <a:effectLst>
            <a:glow rad="63500">
              <a:schemeClr val="accent5">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095" name="TextBox 1094">
            <a:extLst>
              <a:ext uri="{FF2B5EF4-FFF2-40B4-BE49-F238E27FC236}">
                <a16:creationId xmlns:a16="http://schemas.microsoft.com/office/drawing/2014/main" id="{AEF830E4-0EA8-3392-F5D7-9955539AD360}"/>
              </a:ext>
            </a:extLst>
          </p:cNvPr>
          <p:cNvSpPr txBox="1"/>
          <p:nvPr/>
        </p:nvSpPr>
        <p:spPr>
          <a:xfrm>
            <a:off x="3324711" y="16902"/>
            <a:ext cx="8811486" cy="830997"/>
          </a:xfrm>
          <a:prstGeom prst="rect">
            <a:avLst/>
          </a:prstGeom>
          <a:solidFill>
            <a:srgbClr val="CCE9AD">
              <a:alpha val="30000"/>
            </a:srgbClr>
          </a:solidFill>
        </p:spPr>
        <p:txBody>
          <a:bodyPr wrap="square" rtlCol="0">
            <a:spAutoFit/>
          </a:bodyPr>
          <a:lstStyle/>
          <a:p>
            <a:pPr algn="ctr"/>
            <a:r>
              <a:rPr lang="en-US" sz="2400"/>
              <a:t>Identifying both the </a:t>
            </a:r>
            <a:r>
              <a:rPr lang="en-US" sz="2400" i="1"/>
              <a:t>traffic class</a:t>
            </a:r>
            <a:r>
              <a:rPr lang="en-US" sz="2400"/>
              <a:t> and </a:t>
            </a:r>
            <a:r>
              <a:rPr lang="en-US" sz="2400" i="1"/>
              <a:t>interference</a:t>
            </a:r>
            <a:r>
              <a:rPr lang="en-US" sz="2400"/>
              <a:t> is vital for enabling </a:t>
            </a:r>
            <a:r>
              <a:rPr lang="en-US" sz="2400" i="1"/>
              <a:t>RAN control</a:t>
            </a:r>
            <a:r>
              <a:rPr lang="en-US" sz="2400"/>
              <a:t> to achieve optimal </a:t>
            </a:r>
            <a:r>
              <a:rPr lang="en-US" sz="2400" b="1"/>
              <a:t>traffic steering</a:t>
            </a:r>
            <a:r>
              <a:rPr lang="en-US" sz="2400"/>
              <a:t> and </a:t>
            </a:r>
            <a:r>
              <a:rPr lang="en-US" sz="2400" b="1"/>
              <a:t>energy savings.</a:t>
            </a:r>
          </a:p>
        </p:txBody>
      </p:sp>
      <p:pic>
        <p:nvPicPr>
          <p:cNvPr id="8" name="Graphic 7" descr="Wireless router with solid fill">
            <a:extLst>
              <a:ext uri="{FF2B5EF4-FFF2-40B4-BE49-F238E27FC236}">
                <a16:creationId xmlns:a16="http://schemas.microsoft.com/office/drawing/2014/main" id="{CF236DD2-EF45-0029-6105-26960F9496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21274" y="5641991"/>
            <a:ext cx="914400" cy="914400"/>
          </a:xfrm>
          <a:prstGeom prst="rect">
            <a:avLst/>
          </a:prstGeom>
        </p:spPr>
      </p:pic>
    </p:spTree>
    <p:extLst>
      <p:ext uri="{BB962C8B-B14F-4D97-AF65-F5344CB8AC3E}">
        <p14:creationId xmlns:p14="http://schemas.microsoft.com/office/powerpoint/2010/main" val="3824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9"/>
                                        </p:tgtEl>
                                        <p:attrNameLst>
                                          <p:attrName>style.visibility</p:attrName>
                                        </p:attrNameLst>
                                      </p:cBhvr>
                                      <p:to>
                                        <p:strVal val="visible"/>
                                      </p:to>
                                    </p:set>
                                  </p:childTnLst>
                                </p:cTn>
                              </p:par>
                            </p:childTnLst>
                          </p:cTn>
                        </p:par>
                        <p:par>
                          <p:cTn id="13" fill="hold">
                            <p:stCondLst>
                              <p:cond delay="0"/>
                            </p:stCondLst>
                            <p:childTnLst>
                              <p:par>
                                <p:cTn id="14" presetID="26" presetClass="emph" presetSubtype="0" repeatCount="2000" fill="hold" nodeType="afterEffect">
                                  <p:stCondLst>
                                    <p:cond delay="0"/>
                                  </p:stCondLst>
                                  <p:childTnLst>
                                    <p:animEffect transition="out" filter="fade">
                                      <p:cBhvr>
                                        <p:cTn id="15" dur="1000" tmFilter="0, 0; .2, .5; .8, .5; 1, 0"/>
                                        <p:tgtEl>
                                          <p:spTgt spid="125"/>
                                        </p:tgtEl>
                                      </p:cBhvr>
                                    </p:animEffect>
                                    <p:animScale>
                                      <p:cBhvr>
                                        <p:cTn id="16" dur="500" autoRev="1" fill="hold"/>
                                        <p:tgtEl>
                                          <p:spTgt spid="125"/>
                                        </p:tgtEl>
                                      </p:cBhvr>
                                      <p:by x="105000" y="105000"/>
                                    </p:animScale>
                                  </p:childTnLst>
                                </p:cTn>
                              </p:par>
                              <p:par>
                                <p:cTn id="17" presetID="26" presetClass="emph" presetSubtype="0" repeatCount="2000" fill="hold" nodeType="withEffect">
                                  <p:stCondLst>
                                    <p:cond delay="0"/>
                                  </p:stCondLst>
                                  <p:childTnLst>
                                    <p:animEffect transition="out" filter="fade">
                                      <p:cBhvr>
                                        <p:cTn id="18" dur="1000" tmFilter="0, 0; .2, .5; .8, .5; 1, 0"/>
                                        <p:tgtEl>
                                          <p:spTgt spid="123"/>
                                        </p:tgtEl>
                                      </p:cBhvr>
                                    </p:animEffect>
                                    <p:animScale>
                                      <p:cBhvr>
                                        <p:cTn id="19" dur="500" autoRev="1" fill="hold"/>
                                        <p:tgtEl>
                                          <p:spTgt spid="123"/>
                                        </p:tgtEl>
                                      </p:cBhvr>
                                      <p:by x="105000" y="105000"/>
                                    </p:animScale>
                                  </p:childTnLst>
                                </p:cTn>
                              </p:par>
                              <p:par>
                                <p:cTn id="20" presetID="26" presetClass="emph" presetSubtype="0" repeatCount="2000" fill="hold" grpId="1" nodeType="withEffect">
                                  <p:stCondLst>
                                    <p:cond delay="0"/>
                                  </p:stCondLst>
                                  <p:childTnLst>
                                    <p:animEffect transition="out" filter="fade">
                                      <p:cBhvr>
                                        <p:cTn id="21" dur="1000" tmFilter="0, 0; .2, .5; .8, .5; 1, 0"/>
                                        <p:tgtEl>
                                          <p:spTgt spid="1039"/>
                                        </p:tgtEl>
                                      </p:cBhvr>
                                    </p:animEffect>
                                    <p:animScale>
                                      <p:cBhvr>
                                        <p:cTn id="22" dur="500" autoRev="1" fill="hold"/>
                                        <p:tgtEl>
                                          <p:spTgt spid="103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3"/>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0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52"/>
                                        </p:tgtEl>
                                        <p:attrNameLst>
                                          <p:attrName>style.visibility</p:attrName>
                                        </p:attrNameLst>
                                      </p:cBhvr>
                                      <p:to>
                                        <p:strVal val="visible"/>
                                      </p:to>
                                    </p:set>
                                  </p:childTnLst>
                                </p:cTn>
                              </p:par>
                            </p:childTnLst>
                          </p:cTn>
                        </p:par>
                        <p:par>
                          <p:cTn id="45" fill="hold">
                            <p:stCondLst>
                              <p:cond delay="0"/>
                            </p:stCondLst>
                            <p:childTnLst>
                              <p:par>
                                <p:cTn id="46" presetID="26" presetClass="emph" presetSubtype="0" repeatCount="2000" fill="hold" grpId="1" nodeType="afterEffect">
                                  <p:stCondLst>
                                    <p:cond delay="0"/>
                                  </p:stCondLst>
                                  <p:childTnLst>
                                    <p:animEffect transition="out" filter="fade">
                                      <p:cBhvr>
                                        <p:cTn id="47" dur="1000" tmFilter="0, 0; .2, .5; .8, .5; 1, 0"/>
                                        <p:tgtEl>
                                          <p:spTgt spid="1052"/>
                                        </p:tgtEl>
                                      </p:cBhvr>
                                    </p:animEffect>
                                    <p:animScale>
                                      <p:cBhvr>
                                        <p:cTn id="48" dur="500" autoRev="1" fill="hold"/>
                                        <p:tgtEl>
                                          <p:spTgt spid="1052"/>
                                        </p:tgtEl>
                                      </p:cBhvr>
                                      <p:by x="105000" y="105000"/>
                                    </p:animScale>
                                  </p:childTnLst>
                                </p:cTn>
                              </p:par>
                              <p:par>
                                <p:cTn id="49" presetID="26" presetClass="emph" presetSubtype="0" repeatCount="2000" fill="hold" nodeType="withEffect">
                                  <p:stCondLst>
                                    <p:cond delay="0"/>
                                  </p:stCondLst>
                                  <p:childTnLst>
                                    <p:animEffect transition="out" filter="fade">
                                      <p:cBhvr>
                                        <p:cTn id="50" dur="1000" tmFilter="0, 0; .2, .5; .8, .5; 1, 0"/>
                                        <p:tgtEl>
                                          <p:spTgt spid="1051"/>
                                        </p:tgtEl>
                                      </p:cBhvr>
                                    </p:animEffect>
                                    <p:animScale>
                                      <p:cBhvr>
                                        <p:cTn id="51" dur="500" autoRev="1" fill="hold"/>
                                        <p:tgtEl>
                                          <p:spTgt spid="1051"/>
                                        </p:tgtEl>
                                      </p:cBhvr>
                                      <p:by x="105000" y="105000"/>
                                    </p:animScale>
                                  </p:childTnLst>
                                </p:cTn>
                              </p:par>
                              <p:par>
                                <p:cTn id="52" presetID="26" presetClass="emph" presetSubtype="0" repeatCount="2000" fill="hold" nodeType="withEffect">
                                  <p:stCondLst>
                                    <p:cond delay="0"/>
                                  </p:stCondLst>
                                  <p:childTnLst>
                                    <p:animEffect transition="out" filter="fade">
                                      <p:cBhvr>
                                        <p:cTn id="53" dur="1000" tmFilter="0, 0; .2, .5; .8, .5; 1, 0"/>
                                        <p:tgtEl>
                                          <p:spTgt spid="1045"/>
                                        </p:tgtEl>
                                      </p:cBhvr>
                                    </p:animEffect>
                                    <p:animScale>
                                      <p:cBhvr>
                                        <p:cTn id="54" dur="500" autoRev="1" fill="hold"/>
                                        <p:tgtEl>
                                          <p:spTgt spid="1045"/>
                                        </p:tgtEl>
                                      </p:cBhvr>
                                      <p:by x="105000" y="105000"/>
                                    </p:animScale>
                                  </p:childTnLst>
                                </p:cTn>
                              </p:par>
                              <p:par>
                                <p:cTn id="55" presetID="26" presetClass="emph" presetSubtype="0" repeatCount="2000" fill="hold" nodeType="withEffect">
                                  <p:stCondLst>
                                    <p:cond delay="0"/>
                                  </p:stCondLst>
                                  <p:childTnLst>
                                    <p:animEffect transition="out" filter="fade">
                                      <p:cBhvr>
                                        <p:cTn id="56" dur="1000" tmFilter="0, 0; .2, .5; .8, .5; 1, 0"/>
                                        <p:tgtEl>
                                          <p:spTgt spid="1043"/>
                                        </p:tgtEl>
                                      </p:cBhvr>
                                    </p:animEffect>
                                    <p:animScale>
                                      <p:cBhvr>
                                        <p:cTn id="57" dur="500" autoRev="1" fill="hold"/>
                                        <p:tgtEl>
                                          <p:spTgt spid="1043"/>
                                        </p:tgtEl>
                                      </p:cBhvr>
                                      <p:by x="105000" y="105000"/>
                                    </p:animScale>
                                  </p:childTnLst>
                                </p:cTn>
                              </p:par>
                              <p:par>
                                <p:cTn id="58" presetID="26" presetClass="emph" presetSubtype="0" repeatCount="2000" fill="hold" nodeType="withEffect">
                                  <p:stCondLst>
                                    <p:cond delay="0"/>
                                  </p:stCondLst>
                                  <p:childTnLst>
                                    <p:animEffect transition="out" filter="fade">
                                      <p:cBhvr>
                                        <p:cTn id="59" dur="1000" tmFilter="0, 0; .2, .5; .8, .5; 1, 0"/>
                                        <p:tgtEl>
                                          <p:spTgt spid="1041"/>
                                        </p:tgtEl>
                                      </p:cBhvr>
                                    </p:animEffect>
                                    <p:animScale>
                                      <p:cBhvr>
                                        <p:cTn id="60" dur="500" autoRev="1" fill="hold"/>
                                        <p:tgtEl>
                                          <p:spTgt spid="1041"/>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8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par>
                          <p:cTn id="67" fill="hold">
                            <p:stCondLst>
                              <p:cond delay="0"/>
                            </p:stCondLst>
                            <p:childTnLst>
                              <p:par>
                                <p:cTn id="68" presetID="26" presetClass="emph" presetSubtype="0" repeatCount="2000" fill="hold" nodeType="afterEffect">
                                  <p:stCondLst>
                                    <p:cond delay="0"/>
                                  </p:stCondLst>
                                  <p:childTnLst>
                                    <p:animEffect transition="out" filter="fade">
                                      <p:cBhvr>
                                        <p:cTn id="69" dur="1000" tmFilter="0, 0; .2, .5; .8, .5; 1, 0"/>
                                        <p:tgtEl>
                                          <p:spTgt spid="1083"/>
                                        </p:tgtEl>
                                      </p:cBhvr>
                                    </p:animEffect>
                                    <p:animScale>
                                      <p:cBhvr>
                                        <p:cTn id="70" dur="500" autoRev="1" fill="hold"/>
                                        <p:tgtEl>
                                          <p:spTgt spid="1083"/>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3000" fill="hold"/>
                                        <p:tgtEl>
                                          <p:spTgt spid="1088"/>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nodeType="clickEffect">
                                  <p:stCondLst>
                                    <p:cond delay="0"/>
                                  </p:stCondLst>
                                  <p:childTnLst>
                                    <p:animScale>
                                      <p:cBhvr>
                                        <p:cTn id="78" dur="2000" fill="hold"/>
                                        <p:tgtEl>
                                          <p:spTgt spid="1083"/>
                                        </p:tgtEl>
                                      </p:cBhvr>
                                      <p:by x="50000" y="50000"/>
                                    </p:animScale>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nodeType="clickEffect">
                                  <p:stCondLst>
                                    <p:cond delay="0"/>
                                  </p:stCondLst>
                                  <p:childTnLst>
                                    <p:animScale>
                                      <p:cBhvr>
                                        <p:cTn id="82" dur="2000" fill="hold"/>
                                        <p:tgtEl>
                                          <p:spTgt spid="1088"/>
                                        </p:tgtEl>
                                      </p:cBhvr>
                                      <p:by x="50000" y="5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2"/>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1090"/>
                                        </p:tgtEl>
                                        <p:attrNameLst>
                                          <p:attrName>style.visibility</p:attrName>
                                        </p:attrNameLst>
                                      </p:cBhvr>
                                      <p:to>
                                        <p:strVal val="visible"/>
                                      </p:to>
                                    </p:set>
                                  </p:childTnLst>
                                </p:cTn>
                              </p:par>
                            </p:childTnLst>
                          </p:cTn>
                        </p:par>
                        <p:par>
                          <p:cTn id="92" fill="hold">
                            <p:stCondLst>
                              <p:cond delay="0"/>
                            </p:stCondLst>
                            <p:childTnLst>
                              <p:par>
                                <p:cTn id="93" presetID="26" presetClass="emph" presetSubtype="0" repeatCount="2000" fill="hold" nodeType="afterEffect">
                                  <p:stCondLst>
                                    <p:cond delay="0"/>
                                  </p:stCondLst>
                                  <p:childTnLst>
                                    <p:animEffect transition="out" filter="fade">
                                      <p:cBhvr>
                                        <p:cTn id="94" dur="1000" tmFilter="0, 0; .2, .5; .8, .5; 1, 0"/>
                                        <p:tgtEl>
                                          <p:spTgt spid="1090"/>
                                        </p:tgtEl>
                                      </p:cBhvr>
                                    </p:animEffect>
                                    <p:animScale>
                                      <p:cBhvr>
                                        <p:cTn id="95" dur="500" autoRev="1" fill="hold"/>
                                        <p:tgtEl>
                                          <p:spTgt spid="1090"/>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animBg="1"/>
      <p:bldP spid="1039" grpId="1" animBg="1"/>
      <p:bldP spid="1039" grpId="2" animBg="1"/>
      <p:bldP spid="1052" grpId="0" animBg="1"/>
      <p:bldP spid="1052" grpId="1" animBg="1"/>
      <p:bldP spid="1082" grpId="0"/>
      <p:bldP spid="10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107">
            <a:extLst>
              <a:ext uri="{FF2B5EF4-FFF2-40B4-BE49-F238E27FC236}">
                <a16:creationId xmlns:a16="http://schemas.microsoft.com/office/drawing/2014/main" id="{9ADA78D2-5143-DD1A-350B-0971BA64A0DA}"/>
              </a:ext>
            </a:extLst>
          </p:cNvPr>
          <p:cNvSpPr/>
          <p:nvPr/>
        </p:nvSpPr>
        <p:spPr>
          <a:xfrm>
            <a:off x="8943365" y="4873861"/>
            <a:ext cx="640080" cy="640080"/>
          </a:xfrm>
          <a:prstGeom prst="ellipse">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32C475E6-0A65-684D-B7DE-820108D0994B}"/>
              </a:ext>
            </a:extLst>
          </p:cNvPr>
          <p:cNvSpPr/>
          <p:nvPr/>
        </p:nvSpPr>
        <p:spPr>
          <a:xfrm>
            <a:off x="3742751" y="2117882"/>
            <a:ext cx="2353249" cy="1596323"/>
          </a:xfrm>
          <a:prstGeom prst="roundRect">
            <a:avLst/>
          </a:prstGeom>
          <a:solidFill>
            <a:schemeClr val="accent6">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6EE8D-C94C-455A-FCB1-13158E51A128}"/>
              </a:ext>
            </a:extLst>
          </p:cNvPr>
          <p:cNvSpPr>
            <a:spLocks noGrp="1"/>
          </p:cNvSpPr>
          <p:nvPr>
            <p:ph type="title"/>
          </p:nvPr>
        </p:nvSpPr>
        <p:spPr>
          <a:xfrm>
            <a:off x="240644" y="237744"/>
            <a:ext cx="9902952" cy="585216"/>
          </a:xfrm>
        </p:spPr>
        <p:txBody>
          <a:bodyPr/>
          <a:lstStyle/>
          <a:p>
            <a:r>
              <a:rPr lang="en-US"/>
              <a:t>Overview</a:t>
            </a:r>
          </a:p>
        </p:txBody>
      </p:sp>
      <p:sp>
        <p:nvSpPr>
          <p:cNvPr id="4" name="Slide Number Placeholder 3">
            <a:extLst>
              <a:ext uri="{FF2B5EF4-FFF2-40B4-BE49-F238E27FC236}">
                <a16:creationId xmlns:a16="http://schemas.microsoft.com/office/drawing/2014/main" id="{CCCA1E3D-CE69-980B-EE08-3EACF9010C56}"/>
              </a:ext>
            </a:extLst>
          </p:cNvPr>
          <p:cNvSpPr>
            <a:spLocks noGrp="1"/>
          </p:cNvSpPr>
          <p:nvPr>
            <p:ph type="sldNum" sz="quarter" idx="10"/>
          </p:nvPr>
        </p:nvSpPr>
        <p:spPr/>
        <p:txBody>
          <a:bodyPr/>
          <a:lstStyle/>
          <a:p>
            <a:fld id="{39E56EE8-E5B9-5047-AE15-3717AE4277FB}" type="slidenum">
              <a:rPr lang="en-US" smtClean="0"/>
              <a:pPr/>
              <a:t>5</a:t>
            </a:fld>
            <a:endParaRPr lang="en-US"/>
          </a:p>
        </p:txBody>
      </p:sp>
      <p:sp>
        <p:nvSpPr>
          <p:cNvPr id="86" name="TextBox 85">
            <a:extLst>
              <a:ext uri="{FF2B5EF4-FFF2-40B4-BE49-F238E27FC236}">
                <a16:creationId xmlns:a16="http://schemas.microsoft.com/office/drawing/2014/main" id="{8DAC39D2-46EE-762D-60BF-E8CC24270FE1}"/>
              </a:ext>
            </a:extLst>
          </p:cNvPr>
          <p:cNvSpPr txBox="1"/>
          <p:nvPr/>
        </p:nvSpPr>
        <p:spPr>
          <a:xfrm>
            <a:off x="4064381" y="2117882"/>
            <a:ext cx="1840046" cy="369332"/>
          </a:xfrm>
          <a:prstGeom prst="rect">
            <a:avLst/>
          </a:prstGeom>
          <a:noFill/>
        </p:spPr>
        <p:txBody>
          <a:bodyPr wrap="square" rtlCol="0">
            <a:spAutoFit/>
          </a:bodyPr>
          <a:lstStyle/>
          <a:p>
            <a:r>
              <a:rPr lang="en-US" sz="1800" b="1" dirty="0"/>
              <a:t>IMPACT </a:t>
            </a:r>
            <a:r>
              <a:rPr lang="en-US" sz="1800" b="1" dirty="0" err="1"/>
              <a:t>xAPP</a:t>
            </a:r>
            <a:endParaRPr lang="en-US" sz="1800" b="1" dirty="0"/>
          </a:p>
        </p:txBody>
      </p:sp>
      <p:sp>
        <p:nvSpPr>
          <p:cNvPr id="95" name="Google Shape;232;g28bff4c6a85_0_3">
            <a:extLst>
              <a:ext uri="{FF2B5EF4-FFF2-40B4-BE49-F238E27FC236}">
                <a16:creationId xmlns:a16="http://schemas.microsoft.com/office/drawing/2014/main" id="{03777AF5-20BB-C786-1CBF-36AD11318318}"/>
              </a:ext>
            </a:extLst>
          </p:cNvPr>
          <p:cNvSpPr/>
          <p:nvPr/>
        </p:nvSpPr>
        <p:spPr>
          <a:xfrm>
            <a:off x="6448231" y="3050865"/>
            <a:ext cx="2795842" cy="125716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6" name="Google Shape;242;g28bff4c6a85_0_3">
            <a:extLst>
              <a:ext uri="{FF2B5EF4-FFF2-40B4-BE49-F238E27FC236}">
                <a16:creationId xmlns:a16="http://schemas.microsoft.com/office/drawing/2014/main" id="{4A1D6A75-553F-FE8F-5416-68BE4002C52D}"/>
              </a:ext>
            </a:extLst>
          </p:cNvPr>
          <p:cNvPicPr preferRelativeResize="0">
            <a:picLocks noChangeAspect="1"/>
          </p:cNvPicPr>
          <p:nvPr/>
        </p:nvPicPr>
        <p:blipFill>
          <a:blip r:embed="rId3">
            <a:alphaModFix/>
          </a:blip>
          <a:stretch>
            <a:fillRect/>
          </a:stretch>
        </p:blipFill>
        <p:spPr>
          <a:xfrm>
            <a:off x="9625321" y="3044087"/>
            <a:ext cx="2395275" cy="1430221"/>
          </a:xfrm>
          <a:prstGeom prst="rect">
            <a:avLst/>
          </a:prstGeom>
          <a:noFill/>
          <a:ln w="25400" cap="flat" cmpd="sng">
            <a:solidFill>
              <a:srgbClr val="2E75B5"/>
            </a:solidFill>
            <a:prstDash val="solid"/>
            <a:round/>
            <a:headEnd type="none" w="sm" len="sm"/>
            <a:tailEnd type="none" w="sm" len="sm"/>
          </a:ln>
        </p:spPr>
      </p:pic>
      <p:pic>
        <p:nvPicPr>
          <p:cNvPr id="97" name="Picture 96">
            <a:extLst>
              <a:ext uri="{FF2B5EF4-FFF2-40B4-BE49-F238E27FC236}">
                <a16:creationId xmlns:a16="http://schemas.microsoft.com/office/drawing/2014/main" id="{B2B44893-4E31-41EA-53FF-1A15CEAD10A6}"/>
              </a:ext>
            </a:extLst>
          </p:cNvPr>
          <p:cNvPicPr>
            <a:picLocks noChangeAspect="1"/>
          </p:cNvPicPr>
          <p:nvPr/>
        </p:nvPicPr>
        <p:blipFill>
          <a:blip r:embed="rId4"/>
          <a:stretch>
            <a:fillRect/>
          </a:stretch>
        </p:blipFill>
        <p:spPr>
          <a:xfrm>
            <a:off x="6494793" y="3245385"/>
            <a:ext cx="2717156" cy="951882"/>
          </a:xfrm>
          <a:prstGeom prst="rect">
            <a:avLst/>
          </a:prstGeom>
        </p:spPr>
      </p:pic>
      <p:sp>
        <p:nvSpPr>
          <p:cNvPr id="98" name="TextBox 97">
            <a:extLst>
              <a:ext uri="{FF2B5EF4-FFF2-40B4-BE49-F238E27FC236}">
                <a16:creationId xmlns:a16="http://schemas.microsoft.com/office/drawing/2014/main" id="{99224472-A7D0-E2FE-52BB-F4D04499D9D0}"/>
              </a:ext>
            </a:extLst>
          </p:cNvPr>
          <p:cNvSpPr txBox="1"/>
          <p:nvPr/>
        </p:nvSpPr>
        <p:spPr>
          <a:xfrm>
            <a:off x="6412307" y="2996707"/>
            <a:ext cx="44565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a:t>
            </a:r>
          </a:p>
        </p:txBody>
      </p:sp>
      <p:sp>
        <p:nvSpPr>
          <p:cNvPr id="99" name="TextBox 98">
            <a:extLst>
              <a:ext uri="{FF2B5EF4-FFF2-40B4-BE49-F238E27FC236}">
                <a16:creationId xmlns:a16="http://schemas.microsoft.com/office/drawing/2014/main" id="{823AA20B-585C-8EF1-9EC2-F257C73BAF9F}"/>
              </a:ext>
            </a:extLst>
          </p:cNvPr>
          <p:cNvSpPr txBox="1"/>
          <p:nvPr/>
        </p:nvSpPr>
        <p:spPr>
          <a:xfrm>
            <a:off x="11679022" y="3003263"/>
            <a:ext cx="420864"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(II)</a:t>
            </a:r>
          </a:p>
        </p:txBody>
      </p:sp>
      <p:sp>
        <p:nvSpPr>
          <p:cNvPr id="82" name="TextBox 81">
            <a:extLst>
              <a:ext uri="{FF2B5EF4-FFF2-40B4-BE49-F238E27FC236}">
                <a16:creationId xmlns:a16="http://schemas.microsoft.com/office/drawing/2014/main" id="{79ECC2C3-35D6-F838-89B5-B3DE99AD343C}"/>
              </a:ext>
            </a:extLst>
          </p:cNvPr>
          <p:cNvSpPr txBox="1"/>
          <p:nvPr/>
        </p:nvSpPr>
        <p:spPr>
          <a:xfrm>
            <a:off x="3936030" y="2657401"/>
            <a:ext cx="44565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a:t>
            </a:r>
          </a:p>
        </p:txBody>
      </p:sp>
      <p:sp>
        <p:nvSpPr>
          <p:cNvPr id="83" name="TextBox 82">
            <a:extLst>
              <a:ext uri="{FF2B5EF4-FFF2-40B4-BE49-F238E27FC236}">
                <a16:creationId xmlns:a16="http://schemas.microsoft.com/office/drawing/2014/main" id="{CC31D408-4A97-405E-908F-C21A2E18FFAE}"/>
              </a:ext>
            </a:extLst>
          </p:cNvPr>
          <p:cNvSpPr txBox="1"/>
          <p:nvPr/>
        </p:nvSpPr>
        <p:spPr>
          <a:xfrm>
            <a:off x="5466277" y="2649774"/>
            <a:ext cx="420864"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(II)</a:t>
            </a:r>
          </a:p>
        </p:txBody>
      </p:sp>
      <p:sp>
        <p:nvSpPr>
          <p:cNvPr id="84" name="TextBox 83">
            <a:extLst>
              <a:ext uri="{FF2B5EF4-FFF2-40B4-BE49-F238E27FC236}">
                <a16:creationId xmlns:a16="http://schemas.microsoft.com/office/drawing/2014/main" id="{FA1F0158-3CF0-8A1F-6C44-8B176528D77D}"/>
              </a:ext>
            </a:extLst>
          </p:cNvPr>
          <p:cNvSpPr txBox="1"/>
          <p:nvPr/>
        </p:nvSpPr>
        <p:spPr>
          <a:xfrm>
            <a:off x="4329026" y="3540945"/>
            <a:ext cx="580587"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(III)</a:t>
            </a:r>
          </a:p>
        </p:txBody>
      </p:sp>
      <p:sp>
        <p:nvSpPr>
          <p:cNvPr id="103" name="Google Shape;232;g28bff4c6a85_0_3">
            <a:extLst>
              <a:ext uri="{FF2B5EF4-FFF2-40B4-BE49-F238E27FC236}">
                <a16:creationId xmlns:a16="http://schemas.microsoft.com/office/drawing/2014/main" id="{BEECF5FD-1076-E787-B520-E6DAFA367D17}"/>
              </a:ext>
            </a:extLst>
          </p:cNvPr>
          <p:cNvSpPr/>
          <p:nvPr/>
        </p:nvSpPr>
        <p:spPr>
          <a:xfrm>
            <a:off x="6460031" y="4809280"/>
            <a:ext cx="5569066" cy="94304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TextBox 103">
            <a:extLst>
              <a:ext uri="{FF2B5EF4-FFF2-40B4-BE49-F238E27FC236}">
                <a16:creationId xmlns:a16="http://schemas.microsoft.com/office/drawing/2014/main" id="{03383766-59C7-8710-287A-67B06F2051D0}"/>
              </a:ext>
            </a:extLst>
          </p:cNvPr>
          <p:cNvSpPr txBox="1"/>
          <p:nvPr/>
        </p:nvSpPr>
        <p:spPr>
          <a:xfrm rot="16200000">
            <a:off x="5646689" y="5089283"/>
            <a:ext cx="1379863" cy="338554"/>
          </a:xfrm>
          <a:prstGeom prst="rect">
            <a:avLst/>
          </a:prstGeom>
          <a:noFill/>
        </p:spPr>
        <p:txBody>
          <a:bodyPr wrap="square" rtlCol="0">
            <a:spAutoFit/>
          </a:bodyPr>
          <a:lstStyle/>
          <a:p>
            <a:r>
              <a:rPr lang="en-US" sz="1600"/>
              <a:t>RAN Control</a:t>
            </a:r>
          </a:p>
        </p:txBody>
      </p:sp>
      <p:sp>
        <p:nvSpPr>
          <p:cNvPr id="105" name="TextBox 104">
            <a:extLst>
              <a:ext uri="{FF2B5EF4-FFF2-40B4-BE49-F238E27FC236}">
                <a16:creationId xmlns:a16="http://schemas.microsoft.com/office/drawing/2014/main" id="{A0A9C117-50DA-E537-DBAA-E6DEF74CEA4C}"/>
              </a:ext>
            </a:extLst>
          </p:cNvPr>
          <p:cNvSpPr txBox="1"/>
          <p:nvPr/>
        </p:nvSpPr>
        <p:spPr>
          <a:xfrm>
            <a:off x="6402747" y="4780667"/>
            <a:ext cx="50512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(III)</a:t>
            </a:r>
          </a:p>
        </p:txBody>
      </p:sp>
      <p:sp>
        <p:nvSpPr>
          <p:cNvPr id="109" name="Oval 108">
            <a:extLst>
              <a:ext uri="{FF2B5EF4-FFF2-40B4-BE49-F238E27FC236}">
                <a16:creationId xmlns:a16="http://schemas.microsoft.com/office/drawing/2014/main" id="{7623ADC8-F2E9-9CD0-7EFA-A1063D445382}"/>
              </a:ext>
            </a:extLst>
          </p:cNvPr>
          <p:cNvSpPr/>
          <p:nvPr/>
        </p:nvSpPr>
        <p:spPr>
          <a:xfrm>
            <a:off x="11151505" y="4866195"/>
            <a:ext cx="640080" cy="640080"/>
          </a:xfrm>
          <a:prstGeom prst="ellipse">
            <a:avLst/>
          </a:prstGeom>
          <a:solidFill>
            <a:schemeClr val="accent3">
              <a:lumMod val="20000"/>
              <a:lumOff val="8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FA25145-7C74-11C8-5AAA-A36C4631B456}"/>
              </a:ext>
            </a:extLst>
          </p:cNvPr>
          <p:cNvSpPr/>
          <p:nvPr/>
        </p:nvSpPr>
        <p:spPr>
          <a:xfrm>
            <a:off x="6743250" y="4871023"/>
            <a:ext cx="640080" cy="640080"/>
          </a:xfrm>
          <a:prstGeom prst="ellipse">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F60D7E1-F5DE-66CD-42B6-2C7D7A72C25F}"/>
              </a:ext>
            </a:extLst>
          </p:cNvPr>
          <p:cNvSpPr/>
          <p:nvPr/>
        </p:nvSpPr>
        <p:spPr>
          <a:xfrm>
            <a:off x="10048370" y="4866195"/>
            <a:ext cx="640080" cy="640080"/>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6286F10-A906-1F69-CE89-C322DF5D9E8C}"/>
              </a:ext>
            </a:extLst>
          </p:cNvPr>
          <p:cNvSpPr/>
          <p:nvPr/>
        </p:nvSpPr>
        <p:spPr>
          <a:xfrm>
            <a:off x="7846385" y="4875637"/>
            <a:ext cx="640080" cy="640080"/>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descr="Single gear with solid fill">
            <a:extLst>
              <a:ext uri="{FF2B5EF4-FFF2-40B4-BE49-F238E27FC236}">
                <a16:creationId xmlns:a16="http://schemas.microsoft.com/office/drawing/2014/main" id="{EF6F3F28-80B6-770A-F553-595ECDF080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3012" y="4860031"/>
            <a:ext cx="671274" cy="671274"/>
          </a:xfrm>
          <a:prstGeom prst="rect">
            <a:avLst/>
          </a:prstGeom>
        </p:spPr>
      </p:pic>
      <p:pic>
        <p:nvPicPr>
          <p:cNvPr id="113" name="Graphic 112" descr="Single gear with solid fill">
            <a:extLst>
              <a:ext uri="{FF2B5EF4-FFF2-40B4-BE49-F238E27FC236}">
                <a16:creationId xmlns:a16="http://schemas.microsoft.com/office/drawing/2014/main" id="{FBE368AD-ADEA-61B7-DAF2-CCF60EB36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6600" y="4861160"/>
            <a:ext cx="671274" cy="671274"/>
          </a:xfrm>
          <a:prstGeom prst="rect">
            <a:avLst/>
          </a:prstGeom>
        </p:spPr>
      </p:pic>
      <p:pic>
        <p:nvPicPr>
          <p:cNvPr id="114" name="Graphic 113" descr="Single gear with solid fill">
            <a:extLst>
              <a:ext uri="{FF2B5EF4-FFF2-40B4-BE49-F238E27FC236}">
                <a16:creationId xmlns:a16="http://schemas.microsoft.com/office/drawing/2014/main" id="{7F83F749-74F7-F17D-D024-3B0808FE19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6257" y="4863191"/>
            <a:ext cx="671274" cy="671274"/>
          </a:xfrm>
          <a:prstGeom prst="rect">
            <a:avLst/>
          </a:prstGeom>
        </p:spPr>
      </p:pic>
      <p:pic>
        <p:nvPicPr>
          <p:cNvPr id="115" name="Graphic 114" descr="Single gear with solid fill">
            <a:extLst>
              <a:ext uri="{FF2B5EF4-FFF2-40B4-BE49-F238E27FC236}">
                <a16:creationId xmlns:a16="http://schemas.microsoft.com/office/drawing/2014/main" id="{DDBB996D-F82C-FEC8-B0EF-86C9FC447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4847" y="4848461"/>
            <a:ext cx="671274" cy="671274"/>
          </a:xfrm>
          <a:prstGeom prst="rect">
            <a:avLst/>
          </a:prstGeom>
        </p:spPr>
      </p:pic>
      <p:pic>
        <p:nvPicPr>
          <p:cNvPr id="116" name="Graphic 115" descr="Single gear with solid fill">
            <a:extLst>
              <a:ext uri="{FF2B5EF4-FFF2-40B4-BE49-F238E27FC236}">
                <a16:creationId xmlns:a16="http://schemas.microsoft.com/office/drawing/2014/main" id="{71628882-679C-8A6C-41A7-D2E06A82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4573" y="4850598"/>
            <a:ext cx="671274" cy="671274"/>
          </a:xfrm>
          <a:prstGeom prst="rect">
            <a:avLst/>
          </a:prstGeom>
        </p:spPr>
      </p:pic>
      <p:sp>
        <p:nvSpPr>
          <p:cNvPr id="117" name="TextBox 116">
            <a:extLst>
              <a:ext uri="{FF2B5EF4-FFF2-40B4-BE49-F238E27FC236}">
                <a16:creationId xmlns:a16="http://schemas.microsoft.com/office/drawing/2014/main" id="{F87A8020-D5C7-421C-A157-D57AF58C050E}"/>
              </a:ext>
            </a:extLst>
          </p:cNvPr>
          <p:cNvSpPr txBox="1"/>
          <p:nvPr/>
        </p:nvSpPr>
        <p:spPr>
          <a:xfrm>
            <a:off x="6375472" y="5454650"/>
            <a:ext cx="1386354" cy="307777"/>
          </a:xfrm>
          <a:prstGeom prst="rect">
            <a:avLst/>
          </a:prstGeom>
          <a:noFill/>
        </p:spPr>
        <p:txBody>
          <a:bodyPr wrap="square" rtlCol="0">
            <a:spAutoFit/>
          </a:bodyPr>
          <a:lstStyle/>
          <a:p>
            <a:pPr algn="ctr"/>
            <a:r>
              <a:rPr lang="en-US" sz="1400"/>
              <a:t>Slice Assignment</a:t>
            </a:r>
            <a:endParaRPr lang="en-US" sz="1600"/>
          </a:p>
        </p:txBody>
      </p:sp>
      <p:sp>
        <p:nvSpPr>
          <p:cNvPr id="118" name="TextBox 117">
            <a:extLst>
              <a:ext uri="{FF2B5EF4-FFF2-40B4-BE49-F238E27FC236}">
                <a16:creationId xmlns:a16="http://schemas.microsoft.com/office/drawing/2014/main" id="{190E4EFD-4574-9F24-DAAC-C350C0B211A3}"/>
              </a:ext>
            </a:extLst>
          </p:cNvPr>
          <p:cNvSpPr txBox="1"/>
          <p:nvPr/>
        </p:nvSpPr>
        <p:spPr>
          <a:xfrm>
            <a:off x="7467889" y="5454650"/>
            <a:ext cx="1386354" cy="307777"/>
          </a:xfrm>
          <a:prstGeom prst="rect">
            <a:avLst/>
          </a:prstGeom>
          <a:noFill/>
        </p:spPr>
        <p:txBody>
          <a:bodyPr wrap="square" rtlCol="0">
            <a:spAutoFit/>
          </a:bodyPr>
          <a:lstStyle/>
          <a:p>
            <a:pPr algn="ctr"/>
            <a:r>
              <a:rPr lang="en-US" sz="1400"/>
              <a:t>Scheduling</a:t>
            </a:r>
            <a:endParaRPr lang="en-US" sz="1600"/>
          </a:p>
        </p:txBody>
      </p:sp>
      <p:sp>
        <p:nvSpPr>
          <p:cNvPr id="119" name="TextBox 118">
            <a:extLst>
              <a:ext uri="{FF2B5EF4-FFF2-40B4-BE49-F238E27FC236}">
                <a16:creationId xmlns:a16="http://schemas.microsoft.com/office/drawing/2014/main" id="{A0EA18D1-ADFA-4970-1F86-A4D598CF9CD4}"/>
              </a:ext>
            </a:extLst>
          </p:cNvPr>
          <p:cNvSpPr txBox="1"/>
          <p:nvPr/>
        </p:nvSpPr>
        <p:spPr>
          <a:xfrm>
            <a:off x="8568717" y="5454650"/>
            <a:ext cx="1386354" cy="307777"/>
          </a:xfrm>
          <a:prstGeom prst="rect">
            <a:avLst/>
          </a:prstGeom>
          <a:noFill/>
        </p:spPr>
        <p:txBody>
          <a:bodyPr wrap="square" rtlCol="0">
            <a:spAutoFit/>
          </a:bodyPr>
          <a:lstStyle/>
          <a:p>
            <a:pPr algn="ctr"/>
            <a:r>
              <a:rPr lang="en-US" sz="1400"/>
              <a:t>RB Allocation</a:t>
            </a:r>
            <a:endParaRPr lang="en-US" sz="1600"/>
          </a:p>
        </p:txBody>
      </p:sp>
      <p:sp>
        <p:nvSpPr>
          <p:cNvPr id="120" name="TextBox 119">
            <a:extLst>
              <a:ext uri="{FF2B5EF4-FFF2-40B4-BE49-F238E27FC236}">
                <a16:creationId xmlns:a16="http://schemas.microsoft.com/office/drawing/2014/main" id="{6D98FC89-4AFD-0A79-3317-FE4EEA1C8153}"/>
              </a:ext>
            </a:extLst>
          </p:cNvPr>
          <p:cNvSpPr txBox="1"/>
          <p:nvPr/>
        </p:nvSpPr>
        <p:spPr>
          <a:xfrm>
            <a:off x="9675233" y="5454650"/>
            <a:ext cx="1386354" cy="307777"/>
          </a:xfrm>
          <a:prstGeom prst="rect">
            <a:avLst/>
          </a:prstGeom>
          <a:noFill/>
        </p:spPr>
        <p:txBody>
          <a:bodyPr wrap="square" rtlCol="0">
            <a:spAutoFit/>
          </a:bodyPr>
          <a:lstStyle/>
          <a:p>
            <a:pPr algn="ctr"/>
            <a:r>
              <a:rPr lang="en-US" sz="1400"/>
              <a:t>MCS</a:t>
            </a:r>
            <a:endParaRPr lang="en-US" sz="1600"/>
          </a:p>
        </p:txBody>
      </p:sp>
      <p:sp>
        <p:nvSpPr>
          <p:cNvPr id="121" name="TextBox 120">
            <a:extLst>
              <a:ext uri="{FF2B5EF4-FFF2-40B4-BE49-F238E27FC236}">
                <a16:creationId xmlns:a16="http://schemas.microsoft.com/office/drawing/2014/main" id="{8D405153-CD2E-C583-1492-EC27E5D5D734}"/>
              </a:ext>
            </a:extLst>
          </p:cNvPr>
          <p:cNvSpPr txBox="1"/>
          <p:nvPr/>
        </p:nvSpPr>
        <p:spPr>
          <a:xfrm>
            <a:off x="10776061" y="5473162"/>
            <a:ext cx="1386354" cy="307777"/>
          </a:xfrm>
          <a:prstGeom prst="rect">
            <a:avLst/>
          </a:prstGeom>
          <a:noFill/>
        </p:spPr>
        <p:txBody>
          <a:bodyPr wrap="square" rtlCol="0">
            <a:spAutoFit/>
          </a:bodyPr>
          <a:lstStyle/>
          <a:p>
            <a:pPr algn="ctr"/>
            <a:r>
              <a:rPr lang="en-US" sz="1400"/>
              <a:t>Power</a:t>
            </a:r>
            <a:endParaRPr lang="en-US" sz="1600"/>
          </a:p>
        </p:txBody>
      </p:sp>
      <p:graphicFrame>
        <p:nvGraphicFramePr>
          <p:cNvPr id="3" name="Table 2">
            <a:extLst>
              <a:ext uri="{FF2B5EF4-FFF2-40B4-BE49-F238E27FC236}">
                <a16:creationId xmlns:a16="http://schemas.microsoft.com/office/drawing/2014/main" id="{584F194E-B7B6-3BE5-66B4-7E2C0A01A133}"/>
              </a:ext>
            </a:extLst>
          </p:cNvPr>
          <p:cNvGraphicFramePr>
            <a:graphicFrameLocks noGrp="1"/>
          </p:cNvGraphicFramePr>
          <p:nvPr>
            <p:extLst>
              <p:ext uri="{D42A27DB-BD31-4B8C-83A1-F6EECF244321}">
                <p14:modId xmlns:p14="http://schemas.microsoft.com/office/powerpoint/2010/main" val="996452307"/>
              </p:ext>
            </p:extLst>
          </p:nvPr>
        </p:nvGraphicFramePr>
        <p:xfrm>
          <a:off x="6438944" y="92577"/>
          <a:ext cx="5567707" cy="2743200"/>
        </p:xfrm>
        <a:graphic>
          <a:graphicData uri="http://schemas.openxmlformats.org/drawingml/2006/table">
            <a:tbl>
              <a:tblPr firstRow="1">
                <a:tableStyleId>{5C22544A-7EE6-4342-B048-85BDC9FD1C3A}</a:tableStyleId>
              </a:tblPr>
              <a:tblGrid>
                <a:gridCol w="1680781">
                  <a:extLst>
                    <a:ext uri="{9D8B030D-6E8A-4147-A177-3AD203B41FA5}">
                      <a16:colId xmlns:a16="http://schemas.microsoft.com/office/drawing/2014/main" val="1500143063"/>
                    </a:ext>
                  </a:extLst>
                </a:gridCol>
                <a:gridCol w="3886926">
                  <a:extLst>
                    <a:ext uri="{9D8B030D-6E8A-4147-A177-3AD203B41FA5}">
                      <a16:colId xmlns:a16="http://schemas.microsoft.com/office/drawing/2014/main" val="4277112971"/>
                    </a:ext>
                  </a:extLst>
                </a:gridCol>
              </a:tblGrid>
              <a:tr h="0">
                <a:tc>
                  <a:txBody>
                    <a:bodyPr/>
                    <a:lstStyle/>
                    <a:p>
                      <a:pPr marL="0" marR="0" algn="l">
                        <a:spcBef>
                          <a:spcPts val="0"/>
                        </a:spcBef>
                        <a:spcAft>
                          <a:spcPts val="0"/>
                        </a:spcAft>
                      </a:pPr>
                      <a:r>
                        <a:rPr lang="en-US" sz="1000">
                          <a:effectLst/>
                        </a:rPr>
                        <a:t>KPI</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Explanation</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345622920"/>
                  </a:ext>
                </a:extLst>
              </a:tr>
              <a:tr h="0">
                <a:tc>
                  <a:txBody>
                    <a:bodyPr/>
                    <a:lstStyle/>
                    <a:p>
                      <a:pPr marL="0" marR="0" algn="l">
                        <a:spcBef>
                          <a:spcPts val="0"/>
                        </a:spcBef>
                        <a:spcAft>
                          <a:spcPts val="0"/>
                        </a:spcAft>
                      </a:pPr>
                      <a:r>
                        <a:rPr lang="en-US" sz="1000">
                          <a:effectLst/>
                        </a:rPr>
                        <a:t>dl_mcs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Modulation and Coding Scheme</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837137748"/>
                  </a:ext>
                </a:extLst>
              </a:tr>
              <a:tr h="0">
                <a:tc>
                  <a:txBody>
                    <a:bodyPr/>
                    <a:lstStyle/>
                    <a:p>
                      <a:pPr marL="0" marR="0" algn="l">
                        <a:spcBef>
                          <a:spcPts val="0"/>
                        </a:spcBef>
                        <a:spcAft>
                          <a:spcPts val="0"/>
                        </a:spcAft>
                      </a:pPr>
                      <a:r>
                        <a:rPr lang="en-US" sz="1000">
                          <a:effectLst/>
                        </a:rPr>
                        <a:t>dl_n_samples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number of samples transmitted since last time stamp</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121714283"/>
                  </a:ext>
                </a:extLst>
              </a:tr>
              <a:tr h="0">
                <a:tc>
                  <a:txBody>
                    <a:bodyPr/>
                    <a:lstStyle/>
                    <a:p>
                      <a:pPr marL="0" marR="0" algn="l">
                        <a:spcBef>
                          <a:spcPts val="0"/>
                        </a:spcBef>
                        <a:spcAft>
                          <a:spcPts val="0"/>
                        </a:spcAft>
                      </a:pPr>
                      <a:r>
                        <a:rPr lang="en-US" sz="1000">
                          <a:effectLst/>
                        </a:rPr>
                        <a:t>dl_buffer [bytes]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current queue length in bytes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854573902"/>
                  </a:ext>
                </a:extLst>
              </a:tr>
              <a:tr h="0">
                <a:tc>
                  <a:txBody>
                    <a:bodyPr/>
                    <a:lstStyle/>
                    <a:p>
                      <a:pPr marL="0" marR="0" algn="l">
                        <a:spcBef>
                          <a:spcPts val="0"/>
                        </a:spcBef>
                        <a:spcAft>
                          <a:spcPts val="0"/>
                        </a:spcAft>
                      </a:pPr>
                      <a:r>
                        <a:rPr lang="en-US" sz="1000">
                          <a:effectLst/>
                        </a:rPr>
                        <a:t>tx_brate downlink [Mbps]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throughput in Mbps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403126488"/>
                  </a:ext>
                </a:extLst>
              </a:tr>
              <a:tr h="0">
                <a:tc>
                  <a:txBody>
                    <a:bodyPr/>
                    <a:lstStyle/>
                    <a:p>
                      <a:pPr marL="0" marR="0" algn="l">
                        <a:spcBef>
                          <a:spcPts val="0"/>
                        </a:spcBef>
                        <a:spcAft>
                          <a:spcPts val="0"/>
                        </a:spcAft>
                      </a:pPr>
                      <a:r>
                        <a:rPr lang="en-US" sz="1000">
                          <a:effectLst/>
                        </a:rPr>
                        <a:t>tx_pkts downlink</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number of packets transmitted since last timestamp</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842021458"/>
                  </a:ext>
                </a:extLst>
              </a:tr>
              <a:tr h="0">
                <a:tc>
                  <a:txBody>
                    <a:bodyPr/>
                    <a:lstStyle/>
                    <a:p>
                      <a:pPr marL="0" marR="0" algn="l">
                        <a:spcBef>
                          <a:spcPts val="0"/>
                        </a:spcBef>
                        <a:spcAft>
                          <a:spcPts val="0"/>
                        </a:spcAft>
                      </a:pPr>
                      <a:r>
                        <a:rPr lang="en-US" sz="1000" err="1">
                          <a:effectLst/>
                        </a:rPr>
                        <a:t>dl_cqi</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Downlink Channel Quality Indicator</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4185569377"/>
                  </a:ext>
                </a:extLst>
              </a:tr>
              <a:tr h="0">
                <a:tc>
                  <a:txBody>
                    <a:bodyPr/>
                    <a:lstStyle/>
                    <a:p>
                      <a:pPr marL="0" marR="0" algn="l">
                        <a:spcBef>
                          <a:spcPts val="0"/>
                        </a:spcBef>
                        <a:spcAft>
                          <a:spcPts val="0"/>
                        </a:spcAft>
                      </a:pPr>
                      <a:r>
                        <a:rPr lang="en-US" sz="1000" err="1">
                          <a:solidFill>
                            <a:srgbClr val="0070C0"/>
                          </a:solidFill>
                          <a:effectLst/>
                        </a:rPr>
                        <a:t>ul_mcs</a:t>
                      </a:r>
                      <a:endParaRPr lang="en-US" sz="1100">
                        <a:solidFill>
                          <a:srgbClr val="0070C0"/>
                        </a:solidFill>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Modulation and Coding Scheme</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513017240"/>
                  </a:ext>
                </a:extLst>
              </a:tr>
              <a:tr h="0">
                <a:tc>
                  <a:txBody>
                    <a:bodyPr/>
                    <a:lstStyle/>
                    <a:p>
                      <a:pPr marL="0" marR="0" algn="l">
                        <a:spcBef>
                          <a:spcPts val="0"/>
                        </a:spcBef>
                        <a:spcAft>
                          <a:spcPts val="0"/>
                        </a:spcAft>
                      </a:pPr>
                      <a:r>
                        <a:rPr lang="en-US" sz="1000">
                          <a:effectLst/>
                        </a:rPr>
                        <a:t>ul_n_samples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number of samples received since last time stamp</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968311229"/>
                  </a:ext>
                </a:extLst>
              </a:tr>
              <a:tr h="0">
                <a:tc>
                  <a:txBody>
                    <a:bodyPr/>
                    <a:lstStyle/>
                    <a:p>
                      <a:pPr marL="0" marR="0" algn="l">
                        <a:spcBef>
                          <a:spcPts val="0"/>
                        </a:spcBef>
                        <a:spcAft>
                          <a:spcPts val="0"/>
                        </a:spcAft>
                      </a:pPr>
                      <a:r>
                        <a:rPr lang="en-US" sz="1000">
                          <a:effectLst/>
                        </a:rPr>
                        <a:t>ul_buffer [bytes]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current queue length in bytes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938291419"/>
                  </a:ext>
                </a:extLst>
              </a:tr>
              <a:tr h="0">
                <a:tc>
                  <a:txBody>
                    <a:bodyPr/>
                    <a:lstStyle/>
                    <a:p>
                      <a:pPr marL="0" marR="0" algn="l">
                        <a:spcBef>
                          <a:spcPts val="0"/>
                        </a:spcBef>
                        <a:spcAft>
                          <a:spcPts val="0"/>
                        </a:spcAft>
                      </a:pPr>
                      <a:r>
                        <a:rPr lang="en-US" sz="1000" err="1">
                          <a:solidFill>
                            <a:srgbClr val="0070C0"/>
                          </a:solidFill>
                          <a:effectLst/>
                        </a:rPr>
                        <a:t>rx_brate</a:t>
                      </a:r>
                      <a:r>
                        <a:rPr lang="en-US" sz="1000">
                          <a:solidFill>
                            <a:srgbClr val="0070C0"/>
                          </a:solidFill>
                          <a:effectLst/>
                        </a:rPr>
                        <a:t> uplink [Mbps]</a:t>
                      </a:r>
                      <a:endParaRPr lang="en-US" sz="1100">
                        <a:solidFill>
                          <a:srgbClr val="0070C0"/>
                        </a:solidFill>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throughput in Mbps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915537987"/>
                  </a:ext>
                </a:extLst>
              </a:tr>
              <a:tr h="0">
                <a:tc>
                  <a:txBody>
                    <a:bodyPr/>
                    <a:lstStyle/>
                    <a:p>
                      <a:pPr marL="0" marR="0" algn="l">
                        <a:spcBef>
                          <a:spcPts val="0"/>
                        </a:spcBef>
                        <a:spcAft>
                          <a:spcPts val="0"/>
                        </a:spcAft>
                      </a:pPr>
                      <a:r>
                        <a:rPr lang="en-US" sz="1000">
                          <a:effectLst/>
                        </a:rPr>
                        <a:t>rx_pkts uplink</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number of packets received since last timestamp</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764525247"/>
                  </a:ext>
                </a:extLst>
              </a:tr>
              <a:tr h="0">
                <a:tc>
                  <a:txBody>
                    <a:bodyPr/>
                    <a:lstStyle/>
                    <a:p>
                      <a:pPr marL="0" marR="0" algn="l">
                        <a:spcBef>
                          <a:spcPts val="0"/>
                        </a:spcBef>
                        <a:spcAft>
                          <a:spcPts val="0"/>
                        </a:spcAft>
                      </a:pPr>
                      <a:r>
                        <a:rPr lang="en-US" sz="1000">
                          <a:solidFill>
                            <a:srgbClr val="0070C0"/>
                          </a:solidFill>
                          <a:effectLst/>
                        </a:rPr>
                        <a:t>rx_errors uplink (%)</a:t>
                      </a:r>
                      <a:endParaRPr lang="en-US" sz="1100">
                        <a:solidFill>
                          <a:srgbClr val="0070C0"/>
                        </a:solidFill>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error rate % during last period</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496722390"/>
                  </a:ext>
                </a:extLst>
              </a:tr>
              <a:tr h="0">
                <a:tc>
                  <a:txBody>
                    <a:bodyPr/>
                    <a:lstStyle/>
                    <a:p>
                      <a:pPr marL="0" marR="0" algn="l">
                        <a:spcBef>
                          <a:spcPts val="0"/>
                        </a:spcBef>
                        <a:spcAft>
                          <a:spcPts val="0"/>
                        </a:spcAft>
                      </a:pPr>
                      <a:r>
                        <a:rPr lang="en-US" sz="1000" err="1">
                          <a:solidFill>
                            <a:srgbClr val="0070C0"/>
                          </a:solidFill>
                          <a:effectLst/>
                        </a:rPr>
                        <a:t>ul_sinr</a:t>
                      </a:r>
                      <a:endParaRPr lang="en-US" sz="1100">
                        <a:solidFill>
                          <a:srgbClr val="0070C0"/>
                        </a:solidFill>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SINR</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18953069"/>
                  </a:ext>
                </a:extLst>
              </a:tr>
              <a:tr h="0">
                <a:tc>
                  <a:txBody>
                    <a:bodyPr/>
                    <a:lstStyle/>
                    <a:p>
                      <a:pPr marL="0" marR="0" algn="l">
                        <a:spcBef>
                          <a:spcPts val="0"/>
                        </a:spcBef>
                        <a:spcAft>
                          <a:spcPts val="0"/>
                        </a:spcAft>
                      </a:pPr>
                      <a:r>
                        <a:rPr lang="en-US" sz="1000">
                          <a:effectLst/>
                        </a:rPr>
                        <a:t>phr</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UE Power HeadRoom</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030167096"/>
                  </a:ext>
                </a:extLst>
              </a:tr>
              <a:tr h="0">
                <a:tc>
                  <a:txBody>
                    <a:bodyPr/>
                    <a:lstStyle/>
                    <a:p>
                      <a:pPr marL="0" marR="0" algn="l">
                        <a:spcBef>
                          <a:spcPts val="0"/>
                        </a:spcBef>
                        <a:spcAft>
                          <a:spcPts val="0"/>
                        </a:spcAft>
                      </a:pPr>
                      <a:r>
                        <a:rPr lang="en-US" sz="1000">
                          <a:effectLst/>
                        </a:rPr>
                        <a:t>sum_requested_prbs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Total requested PRBs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981563308"/>
                  </a:ext>
                </a:extLst>
              </a:tr>
              <a:tr h="0">
                <a:tc>
                  <a:txBody>
                    <a:bodyPr/>
                    <a:lstStyle/>
                    <a:p>
                      <a:pPr marL="0" marR="0" algn="l">
                        <a:spcBef>
                          <a:spcPts val="0"/>
                        </a:spcBef>
                        <a:spcAft>
                          <a:spcPts val="0"/>
                        </a:spcAft>
                      </a:pPr>
                      <a:r>
                        <a:rPr lang="en-US" sz="1000">
                          <a:effectLst/>
                        </a:rPr>
                        <a:t>sum_granted_prbs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Total granted PRBs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617095989"/>
                  </a:ext>
                </a:extLst>
              </a:tr>
              <a:tr h="0">
                <a:tc>
                  <a:txBody>
                    <a:bodyPr/>
                    <a:lstStyle/>
                    <a:p>
                      <a:pPr marL="0" marR="0" algn="l">
                        <a:spcBef>
                          <a:spcPts val="0"/>
                        </a:spcBef>
                        <a:spcAft>
                          <a:spcPts val="0"/>
                        </a:spcAft>
                      </a:pPr>
                      <a:r>
                        <a:rPr lang="en-US" sz="1000">
                          <a:effectLst/>
                        </a:rPr>
                        <a:t>ul_turbo_iters</a:t>
                      </a:r>
                      <a:endParaRPr lang="en-US" sz="1100">
                        <a:effectLst/>
                        <a:latin typeface="Calibri" panose="020F0502020204030204" pitchFamily="34" charset="0"/>
                        <a:ea typeface="Calibri" panose="020F0502020204030204" pitchFamily="34" charset="0"/>
                      </a:endParaRPr>
                    </a:p>
                  </a:txBody>
                  <a:tcPr marL="0" marR="0" marT="0" marB="0"/>
                </a:tc>
                <a:tc>
                  <a:txBody>
                    <a:bodyPr/>
                    <a:lstStyle/>
                    <a:p>
                      <a:pPr marL="0" marR="0" algn="l">
                        <a:spcBef>
                          <a:spcPts val="0"/>
                        </a:spcBef>
                        <a:spcAft>
                          <a:spcPts val="0"/>
                        </a:spcAft>
                      </a:pPr>
                      <a:r>
                        <a:rPr lang="en-US" sz="1000">
                          <a:effectLst/>
                        </a:rPr>
                        <a:t>Uplink </a:t>
                      </a:r>
                      <a:r>
                        <a:rPr lang="en-US" sz="1000" err="1">
                          <a:effectLst/>
                        </a:rPr>
                        <a:t>TurboCoder</a:t>
                      </a:r>
                      <a:r>
                        <a:rPr lang="en-US" sz="1000">
                          <a:effectLst/>
                        </a:rPr>
                        <a:t> iterations</a:t>
                      </a:r>
                      <a:endParaRPr lang="en-US" sz="1100">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736642741"/>
                  </a:ext>
                </a:extLst>
              </a:tr>
            </a:tbl>
          </a:graphicData>
        </a:graphic>
      </p:graphicFrame>
      <p:pic>
        <p:nvPicPr>
          <p:cNvPr id="5" name="Picture 4">
            <a:extLst>
              <a:ext uri="{FF2B5EF4-FFF2-40B4-BE49-F238E27FC236}">
                <a16:creationId xmlns:a16="http://schemas.microsoft.com/office/drawing/2014/main" id="{9329E15D-D07D-DC18-48BF-CFC1B22FCD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83" y="3559092"/>
            <a:ext cx="254317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11F236C-9E2E-6A19-BDAF-0FFAA5A23B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222" y="2392279"/>
            <a:ext cx="272415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122E8EF-C85F-5DCB-603C-12EE7A9F3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0665" y="3653318"/>
            <a:ext cx="27622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0C705B2-3DEC-B9BF-4F4D-F04551A7EB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2977" y="2745485"/>
            <a:ext cx="1343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AA95EE6-E3AA-0FF9-8BEF-F4E7FA6EBD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4289" y="2421411"/>
            <a:ext cx="1123950" cy="6572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AF5D7BC-1806-07F2-154E-B43CF77F56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7837" y="2461678"/>
            <a:ext cx="11239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60278F1-E54D-9DCB-912C-F267853A7E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9077" y="3279945"/>
            <a:ext cx="19431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7CF032FA-5B6D-5D35-DE52-CD0DD683F8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4253" y="3209592"/>
            <a:ext cx="1409700" cy="552450"/>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a:extLst>
              <a:ext uri="{FF2B5EF4-FFF2-40B4-BE49-F238E27FC236}">
                <a16:creationId xmlns:a16="http://schemas.microsoft.com/office/drawing/2014/main" id="{56EB45F5-EF40-C565-C6B3-D3E44B9AC584}"/>
              </a:ext>
            </a:extLst>
          </p:cNvPr>
          <p:cNvGrpSpPr>
            <a:grpSpLocks noChangeAspect="1"/>
          </p:cNvGrpSpPr>
          <p:nvPr/>
        </p:nvGrpSpPr>
        <p:grpSpPr>
          <a:xfrm>
            <a:off x="1951586" y="2649774"/>
            <a:ext cx="1034291" cy="1122793"/>
            <a:chOff x="2814055" y="1581295"/>
            <a:chExt cx="1649635" cy="1649635"/>
          </a:xfrm>
        </p:grpSpPr>
        <p:pic>
          <p:nvPicPr>
            <p:cNvPr id="2049" name="Graphic 2048" descr="Wi-Fi with solid fill">
              <a:extLst>
                <a:ext uri="{FF2B5EF4-FFF2-40B4-BE49-F238E27FC236}">
                  <a16:creationId xmlns:a16="http://schemas.microsoft.com/office/drawing/2014/main" id="{68445889-D6F6-6B91-96C7-C1FE4246BD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14055" y="1581295"/>
              <a:ext cx="1649635" cy="1649635"/>
            </a:xfrm>
            <a:prstGeom prst="rect">
              <a:avLst/>
            </a:prstGeom>
          </p:spPr>
        </p:pic>
        <p:sp>
          <p:nvSpPr>
            <p:cNvPr id="2051" name="TextBox 2050">
              <a:extLst>
                <a:ext uri="{FF2B5EF4-FFF2-40B4-BE49-F238E27FC236}">
                  <a16:creationId xmlns:a16="http://schemas.microsoft.com/office/drawing/2014/main" id="{664687A6-DC66-34E1-14E7-964317E6F65E}"/>
                </a:ext>
              </a:extLst>
            </p:cNvPr>
            <p:cNvSpPr txBox="1"/>
            <p:nvPr/>
          </p:nvSpPr>
          <p:spPr>
            <a:xfrm>
              <a:off x="3349816" y="1788494"/>
              <a:ext cx="578109" cy="1083567"/>
            </a:xfrm>
            <a:prstGeom prst="rect">
              <a:avLst/>
            </a:prstGeom>
            <a:noFill/>
          </p:spPr>
          <p:txBody>
            <a:bodyPr wrap="square" rtlCol="0">
              <a:spAutoFit/>
            </a:bodyPr>
            <a:lstStyle/>
            <a:p>
              <a:pPr algn="ctr"/>
              <a:r>
                <a:rPr lang="en-US" sz="4800">
                  <a:solidFill>
                    <a:schemeClr val="bg1">
                      <a:lumMod val="75000"/>
                    </a:schemeClr>
                  </a:solidFill>
                  <a:latin typeface="Georgia Pro Semibold" panose="020F0502020204030204" pitchFamily="18" charset="0"/>
                  <a:cs typeface="Times New Roman" panose="02020603050405020304" pitchFamily="18" charset="0"/>
                </a:rPr>
                <a:t>!</a:t>
              </a:r>
            </a:p>
          </p:txBody>
        </p:sp>
      </p:grpSp>
      <p:sp>
        <p:nvSpPr>
          <p:cNvPr id="6" name="TextBox 5">
            <a:extLst>
              <a:ext uri="{FF2B5EF4-FFF2-40B4-BE49-F238E27FC236}">
                <a16:creationId xmlns:a16="http://schemas.microsoft.com/office/drawing/2014/main" id="{0A8779A6-4BB2-97B8-1464-EBD4D21A4C17}"/>
              </a:ext>
            </a:extLst>
          </p:cNvPr>
          <p:cNvSpPr txBox="1"/>
          <p:nvPr/>
        </p:nvSpPr>
        <p:spPr>
          <a:xfrm>
            <a:off x="330619" y="5684275"/>
            <a:ext cx="4861501" cy="954107"/>
          </a:xfrm>
          <a:prstGeom prst="rect">
            <a:avLst/>
          </a:prstGeom>
          <a:noFill/>
        </p:spPr>
        <p:txBody>
          <a:bodyPr wrap="square">
            <a:spAutoFit/>
          </a:bodyPr>
          <a:lstStyle/>
          <a:p>
            <a:r>
              <a:rPr lang="en-US" sz="1400" b="0" i="0" u="none" strike="noStrike" dirty="0">
                <a:solidFill>
                  <a:srgbClr val="777777"/>
                </a:solidFill>
                <a:effectLst/>
                <a:latin typeface="Open Sans" panose="020B0606030504020204" pitchFamily="34" charset="0"/>
              </a:rPr>
              <a:t> J. Groen, M. </a:t>
            </a:r>
            <a:r>
              <a:rPr lang="en-US" sz="1400" b="0" i="0" u="none" strike="noStrike" dirty="0" err="1">
                <a:solidFill>
                  <a:srgbClr val="777777"/>
                </a:solidFill>
                <a:effectLst/>
                <a:latin typeface="Open Sans" panose="020B0606030504020204" pitchFamily="34" charset="0"/>
              </a:rPr>
              <a:t>Belgiovine</a:t>
            </a:r>
            <a:r>
              <a:rPr lang="en-US" sz="1400" b="0" i="0" u="none" strike="noStrike" dirty="0">
                <a:solidFill>
                  <a:srgbClr val="777777"/>
                </a:solidFill>
                <a:effectLst/>
                <a:latin typeface="Open Sans" panose="020B0606030504020204" pitchFamily="34" charset="0"/>
              </a:rPr>
              <a:t>, U. </a:t>
            </a:r>
            <a:r>
              <a:rPr lang="en-US" sz="1400" b="0" i="0" u="none" strike="noStrike" dirty="0" err="1">
                <a:solidFill>
                  <a:srgbClr val="777777"/>
                </a:solidFill>
                <a:effectLst/>
                <a:latin typeface="Open Sans" panose="020B0606030504020204" pitchFamily="34" charset="0"/>
              </a:rPr>
              <a:t>Utku</a:t>
            </a:r>
            <a:r>
              <a:rPr lang="en-US" sz="1400" b="0" i="0" u="none" strike="noStrike" dirty="0">
                <a:solidFill>
                  <a:srgbClr val="777777"/>
                </a:solidFill>
                <a:effectLst/>
                <a:latin typeface="Open Sans" panose="020B0606030504020204" pitchFamily="34" charset="0"/>
              </a:rPr>
              <a:t>, B. Kim, and K. R. Chowdhury, “TRACTOR: Traffic Analysis and Classification Tool for Open RAN,” </a:t>
            </a:r>
            <a:r>
              <a:rPr lang="en-US" sz="1400" b="0" i="1" u="none" strike="noStrike" dirty="0">
                <a:solidFill>
                  <a:srgbClr val="777777"/>
                </a:solidFill>
                <a:effectLst/>
                <a:latin typeface="Open Sans" panose="020B0606030504020204" pitchFamily="34" charset="0"/>
              </a:rPr>
              <a:t>IEEE International Conference on Communications (ICC), </a:t>
            </a:r>
            <a:r>
              <a:rPr lang="en-US" sz="1400" b="0" i="0" u="none" strike="noStrike" dirty="0">
                <a:solidFill>
                  <a:srgbClr val="777777"/>
                </a:solidFill>
                <a:effectLst/>
                <a:latin typeface="Open Sans" panose="020B0606030504020204" pitchFamily="34" charset="0"/>
              </a:rPr>
              <a:t>June 2024.</a:t>
            </a:r>
            <a:endParaRPr lang="en-US" sz="1400" dirty="0"/>
          </a:p>
        </p:txBody>
      </p:sp>
    </p:spTree>
    <p:extLst>
      <p:ext uri="{BB962C8B-B14F-4D97-AF65-F5344CB8AC3E}">
        <p14:creationId xmlns:p14="http://schemas.microsoft.com/office/powerpoint/2010/main" val="183782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85" grpId="0" animBg="1"/>
      <p:bldP spid="86" grpId="0"/>
      <p:bldP spid="95" grpId="0" animBg="1"/>
      <p:bldP spid="98" grpId="0"/>
      <p:bldP spid="99" grpId="0"/>
      <p:bldP spid="82" grpId="0"/>
      <p:bldP spid="83" grpId="0"/>
      <p:bldP spid="84" grpId="0"/>
      <p:bldP spid="103" grpId="0" animBg="1"/>
      <p:bldP spid="104" grpId="0"/>
      <p:bldP spid="105" grpId="0"/>
      <p:bldP spid="109" grpId="0" animBg="1"/>
      <p:bldP spid="110" grpId="0" animBg="1"/>
      <p:bldP spid="111" grpId="0" animBg="1"/>
      <p:bldP spid="112" grpId="0" animBg="1"/>
      <p:bldP spid="117" grpId="0"/>
      <p:bldP spid="118" grpId="0"/>
      <p:bldP spid="119" grpId="0"/>
      <p:bldP spid="120" grpId="0"/>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8111-3AF8-1831-9113-5B8240B7ACA7}"/>
              </a:ext>
            </a:extLst>
          </p:cNvPr>
          <p:cNvSpPr>
            <a:spLocks noGrp="1"/>
          </p:cNvSpPr>
          <p:nvPr>
            <p:ph type="title"/>
          </p:nvPr>
        </p:nvSpPr>
        <p:spPr/>
        <p:txBody>
          <a:bodyPr/>
          <a:lstStyle/>
          <a:p>
            <a:r>
              <a:rPr lang="en-US">
                <a:latin typeface="Helvetica"/>
                <a:cs typeface="Helvetica"/>
              </a:rPr>
              <a:t>XAI for KPI Selection</a:t>
            </a:r>
            <a:endParaRPr lang="en-US"/>
          </a:p>
        </p:txBody>
      </p:sp>
      <p:pic>
        <p:nvPicPr>
          <p:cNvPr id="23" name="Content Placeholder 22">
            <a:extLst>
              <a:ext uri="{FF2B5EF4-FFF2-40B4-BE49-F238E27FC236}">
                <a16:creationId xmlns:a16="http://schemas.microsoft.com/office/drawing/2014/main" id="{E7F7CE02-82BA-5E39-AF7E-BE768C4AEC3B}"/>
              </a:ext>
            </a:extLst>
          </p:cNvPr>
          <p:cNvPicPr>
            <a:picLocks noGrp="1" noChangeAspect="1"/>
          </p:cNvPicPr>
          <p:nvPr>
            <p:ph idx="1"/>
          </p:nvPr>
        </p:nvPicPr>
        <p:blipFill>
          <a:blip r:embed="rId3"/>
          <a:stretch>
            <a:fillRect/>
          </a:stretch>
        </p:blipFill>
        <p:spPr>
          <a:xfrm>
            <a:off x="5189219" y="1053091"/>
            <a:ext cx="4903378" cy="4582990"/>
          </a:xfrm>
        </p:spPr>
      </p:pic>
      <p:sp>
        <p:nvSpPr>
          <p:cNvPr id="13" name="Rectangle 12">
            <a:extLst>
              <a:ext uri="{FF2B5EF4-FFF2-40B4-BE49-F238E27FC236}">
                <a16:creationId xmlns:a16="http://schemas.microsoft.com/office/drawing/2014/main" id="{14E60F80-4896-7ECA-5E3C-55F4A9645939}"/>
              </a:ext>
            </a:extLst>
          </p:cNvPr>
          <p:cNvSpPr/>
          <p:nvPr/>
        </p:nvSpPr>
        <p:spPr>
          <a:xfrm>
            <a:off x="1554572" y="2845591"/>
            <a:ext cx="1595886" cy="135147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Model</a:t>
            </a:r>
            <a:endParaRPr lang="en-US"/>
          </a:p>
        </p:txBody>
      </p:sp>
      <p:cxnSp>
        <p:nvCxnSpPr>
          <p:cNvPr id="14" name="Straight Arrow Connector 13">
            <a:extLst>
              <a:ext uri="{FF2B5EF4-FFF2-40B4-BE49-F238E27FC236}">
                <a16:creationId xmlns:a16="http://schemas.microsoft.com/office/drawing/2014/main" id="{B4B4593F-5A1A-0BA3-BCAF-E8A94FF1B3E1}"/>
              </a:ext>
            </a:extLst>
          </p:cNvPr>
          <p:cNvCxnSpPr/>
          <p:nvPr/>
        </p:nvCxnSpPr>
        <p:spPr>
          <a:xfrm flipV="1">
            <a:off x="919503" y="3084325"/>
            <a:ext cx="526212" cy="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41EC78-6F44-87DC-A778-10005C2AF6A4}"/>
              </a:ext>
            </a:extLst>
          </p:cNvPr>
          <p:cNvCxnSpPr>
            <a:cxnSpLocks/>
          </p:cNvCxnSpPr>
          <p:nvPr/>
        </p:nvCxnSpPr>
        <p:spPr>
          <a:xfrm flipV="1">
            <a:off x="919502" y="3486890"/>
            <a:ext cx="526212" cy="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A34A51-8696-D0E1-C18A-BC70A0885208}"/>
              </a:ext>
            </a:extLst>
          </p:cNvPr>
          <p:cNvCxnSpPr>
            <a:cxnSpLocks/>
          </p:cNvCxnSpPr>
          <p:nvPr/>
        </p:nvCxnSpPr>
        <p:spPr>
          <a:xfrm flipV="1">
            <a:off x="919503" y="3932588"/>
            <a:ext cx="526212" cy="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875F73D-FF99-4165-C7F3-D2DE09A2D2DC}"/>
              </a:ext>
            </a:extLst>
          </p:cNvPr>
          <p:cNvCxnSpPr>
            <a:cxnSpLocks/>
          </p:cNvCxnSpPr>
          <p:nvPr/>
        </p:nvCxnSpPr>
        <p:spPr>
          <a:xfrm flipH="1" flipV="1">
            <a:off x="2768431" y="2609870"/>
            <a:ext cx="5750" cy="250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0">
            <a:extLst>
              <a:ext uri="{FF2B5EF4-FFF2-40B4-BE49-F238E27FC236}">
                <a16:creationId xmlns:a16="http://schemas.microsoft.com/office/drawing/2014/main" id="{14CAE968-88EC-D684-808F-B2CA3EBDCA25}"/>
              </a:ext>
            </a:extLst>
          </p:cNvPr>
          <p:cNvSpPr txBox="1"/>
          <p:nvPr/>
        </p:nvSpPr>
        <p:spPr>
          <a:xfrm>
            <a:off x="252510" y="2961558"/>
            <a:ext cx="92891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cs typeface="Calibri"/>
              </a:rPr>
              <a:t>Feature 1</a:t>
            </a:r>
            <a:endParaRPr lang="en-US"/>
          </a:p>
        </p:txBody>
      </p:sp>
      <p:sp>
        <p:nvSpPr>
          <p:cNvPr id="19" name="TextBox 11">
            <a:extLst>
              <a:ext uri="{FF2B5EF4-FFF2-40B4-BE49-F238E27FC236}">
                <a16:creationId xmlns:a16="http://schemas.microsoft.com/office/drawing/2014/main" id="{DC4F720A-DA13-47E3-E1ED-48BA934DC2C2}"/>
              </a:ext>
            </a:extLst>
          </p:cNvPr>
          <p:cNvSpPr txBox="1"/>
          <p:nvPr/>
        </p:nvSpPr>
        <p:spPr>
          <a:xfrm>
            <a:off x="252509" y="3344586"/>
            <a:ext cx="92891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cs typeface="Calibri"/>
              </a:rPr>
              <a:t>Feature 2</a:t>
            </a:r>
            <a:endParaRPr lang="en-US"/>
          </a:p>
        </p:txBody>
      </p:sp>
      <p:sp>
        <p:nvSpPr>
          <p:cNvPr id="20" name="TextBox 12">
            <a:extLst>
              <a:ext uri="{FF2B5EF4-FFF2-40B4-BE49-F238E27FC236}">
                <a16:creationId xmlns:a16="http://schemas.microsoft.com/office/drawing/2014/main" id="{5E00C257-EA38-4C2D-EED8-EA1015738BCF}"/>
              </a:ext>
            </a:extLst>
          </p:cNvPr>
          <p:cNvSpPr txBox="1"/>
          <p:nvPr/>
        </p:nvSpPr>
        <p:spPr>
          <a:xfrm>
            <a:off x="252508" y="3762930"/>
            <a:ext cx="92891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cs typeface="Calibri"/>
              </a:rPr>
              <a:t>Feature N</a:t>
            </a:r>
            <a:endParaRPr lang="en-US"/>
          </a:p>
        </p:txBody>
      </p:sp>
      <p:sp>
        <p:nvSpPr>
          <p:cNvPr id="21" name="TextBox 14">
            <a:extLst>
              <a:ext uri="{FF2B5EF4-FFF2-40B4-BE49-F238E27FC236}">
                <a16:creationId xmlns:a16="http://schemas.microsoft.com/office/drawing/2014/main" id="{70BFC06B-1BD0-3CCE-A98B-B527B645602D}"/>
              </a:ext>
            </a:extLst>
          </p:cNvPr>
          <p:cNvSpPr txBox="1"/>
          <p:nvPr/>
        </p:nvSpPr>
        <p:spPr>
          <a:xfrm>
            <a:off x="2447598" y="2361615"/>
            <a:ext cx="14056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cs typeface="Calibri"/>
              </a:rPr>
              <a:t>Output </a:t>
            </a:r>
            <a:endParaRPr lang="en-US"/>
          </a:p>
        </p:txBody>
      </p:sp>
      <p:sp>
        <p:nvSpPr>
          <p:cNvPr id="22" name="Arrow: Right 21">
            <a:extLst>
              <a:ext uri="{FF2B5EF4-FFF2-40B4-BE49-F238E27FC236}">
                <a16:creationId xmlns:a16="http://schemas.microsoft.com/office/drawing/2014/main" id="{4E870B30-4CA7-7121-0931-A88B0B0A9577}"/>
              </a:ext>
            </a:extLst>
          </p:cNvPr>
          <p:cNvSpPr/>
          <p:nvPr/>
        </p:nvSpPr>
        <p:spPr>
          <a:xfrm>
            <a:off x="3306339" y="3241522"/>
            <a:ext cx="1293962" cy="4888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cs typeface="Calibri"/>
              </a:rPr>
              <a:t>Explanation</a:t>
            </a:r>
            <a:endParaRPr lang="en-US"/>
          </a:p>
        </p:txBody>
      </p:sp>
      <p:sp>
        <p:nvSpPr>
          <p:cNvPr id="24" name="Arrow: Right 23">
            <a:extLst>
              <a:ext uri="{FF2B5EF4-FFF2-40B4-BE49-F238E27FC236}">
                <a16:creationId xmlns:a16="http://schemas.microsoft.com/office/drawing/2014/main" id="{AA9DCD8A-9B12-6DE2-7404-874805362A67}"/>
              </a:ext>
            </a:extLst>
          </p:cNvPr>
          <p:cNvSpPr/>
          <p:nvPr/>
        </p:nvSpPr>
        <p:spPr>
          <a:xfrm>
            <a:off x="7841500" y="3207779"/>
            <a:ext cx="1293962" cy="4888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cs typeface="Calibri"/>
            </a:endParaRPr>
          </a:p>
        </p:txBody>
      </p:sp>
      <p:sp>
        <p:nvSpPr>
          <p:cNvPr id="25" name="Rectangle: Rounded Corners 24">
            <a:extLst>
              <a:ext uri="{FF2B5EF4-FFF2-40B4-BE49-F238E27FC236}">
                <a16:creationId xmlns:a16="http://schemas.microsoft.com/office/drawing/2014/main" id="{39165E14-C4F5-BB3B-63E5-D5BB8ABDF1E6}"/>
              </a:ext>
            </a:extLst>
          </p:cNvPr>
          <p:cNvSpPr/>
          <p:nvPr/>
        </p:nvSpPr>
        <p:spPr>
          <a:xfrm>
            <a:off x="9135462" y="2773459"/>
            <a:ext cx="2814917" cy="13805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ea typeface="+mn-lt"/>
                <a:cs typeface="+mn-lt"/>
              </a:rPr>
              <a:t>Weighted average marginal contribution of each feature to the model </a:t>
            </a:r>
            <a:endParaRPr lang="en-US"/>
          </a:p>
        </p:txBody>
      </p:sp>
      <p:sp>
        <p:nvSpPr>
          <p:cNvPr id="4" name="TextBox 3">
            <a:extLst>
              <a:ext uri="{FF2B5EF4-FFF2-40B4-BE49-F238E27FC236}">
                <a16:creationId xmlns:a16="http://schemas.microsoft.com/office/drawing/2014/main" id="{372CEB85-50DE-4B5E-B8C7-BF1918D1607A}"/>
              </a:ext>
            </a:extLst>
          </p:cNvPr>
          <p:cNvSpPr txBox="1"/>
          <p:nvPr/>
        </p:nvSpPr>
        <p:spPr>
          <a:xfrm>
            <a:off x="124691" y="5242101"/>
            <a:ext cx="4914879" cy="1323439"/>
          </a:xfrm>
          <a:prstGeom prst="rect">
            <a:avLst/>
          </a:prstGeom>
          <a:noFill/>
        </p:spPr>
        <p:txBody>
          <a:bodyPr wrap="square">
            <a:spAutoFit/>
          </a:bodyPr>
          <a:lstStyle/>
          <a:p>
            <a:r>
              <a:rPr lang="en-US" sz="1600" b="0" i="0" u="none" strike="noStrike" dirty="0">
                <a:solidFill>
                  <a:srgbClr val="777777"/>
                </a:solidFill>
                <a:effectLst/>
                <a:latin typeface="Open Sans" panose="020B0606030504020204" pitchFamily="34" charset="0"/>
              </a:rPr>
              <a:t>C. </a:t>
            </a:r>
            <a:r>
              <a:rPr lang="en-US" sz="1600" b="0" i="0" u="none" strike="noStrike" dirty="0" err="1">
                <a:solidFill>
                  <a:srgbClr val="777777"/>
                </a:solidFill>
                <a:effectLst/>
                <a:latin typeface="Open Sans" panose="020B0606030504020204" pitchFamily="34" charset="0"/>
              </a:rPr>
              <a:t>Tassie</a:t>
            </a:r>
            <a:r>
              <a:rPr lang="en-US" sz="1600" b="0" i="0" u="none" strike="noStrike" dirty="0">
                <a:solidFill>
                  <a:srgbClr val="777777"/>
                </a:solidFill>
                <a:effectLst/>
                <a:latin typeface="Open Sans" panose="020B0606030504020204" pitchFamily="34" charset="0"/>
              </a:rPr>
              <a:t>, B. Kim, J. Groen, M. </a:t>
            </a:r>
            <a:r>
              <a:rPr lang="en-US" sz="1600" b="0" i="0" u="none" strike="noStrike" dirty="0" err="1">
                <a:solidFill>
                  <a:srgbClr val="777777"/>
                </a:solidFill>
                <a:effectLst/>
                <a:latin typeface="Open Sans" panose="020B0606030504020204" pitchFamily="34" charset="0"/>
              </a:rPr>
              <a:t>Belgiovine</a:t>
            </a:r>
            <a:r>
              <a:rPr lang="en-US" sz="1600" b="0" i="0" u="none" strike="noStrike" dirty="0">
                <a:solidFill>
                  <a:srgbClr val="777777"/>
                </a:solidFill>
                <a:effectLst/>
                <a:latin typeface="Open Sans" panose="020B0606030504020204" pitchFamily="34" charset="0"/>
              </a:rPr>
              <a:t> and K. R. Chowdhury, “Leveraging Explainable AI for Reducing Queries of Performance Indicators in Open RAN,” </a:t>
            </a:r>
            <a:r>
              <a:rPr lang="en-US" sz="1600" b="0" i="1" u="none" strike="noStrike" dirty="0">
                <a:solidFill>
                  <a:srgbClr val="777777"/>
                </a:solidFill>
                <a:effectLst/>
                <a:latin typeface="Open Sans" panose="020B0606030504020204" pitchFamily="34" charset="0"/>
              </a:rPr>
              <a:t>IEEE International Conference on Communications (ICC)</a:t>
            </a:r>
            <a:r>
              <a:rPr lang="en-US" sz="1600" b="0" i="0" u="none" strike="noStrike" dirty="0">
                <a:solidFill>
                  <a:srgbClr val="777777"/>
                </a:solidFill>
                <a:effectLst/>
                <a:latin typeface="Open Sans" panose="020B0606030504020204" pitchFamily="34" charset="0"/>
              </a:rPr>
              <a:t>, June 2024.</a:t>
            </a:r>
            <a:endParaRPr lang="en-US" sz="1600" dirty="0"/>
          </a:p>
        </p:txBody>
      </p:sp>
    </p:spTree>
    <p:extLst>
      <p:ext uri="{BB962C8B-B14F-4D97-AF65-F5344CB8AC3E}">
        <p14:creationId xmlns:p14="http://schemas.microsoft.com/office/powerpoint/2010/main" val="378853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8111-3AF8-1831-9113-5B8240B7ACA7}"/>
              </a:ext>
            </a:extLst>
          </p:cNvPr>
          <p:cNvSpPr>
            <a:spLocks noGrp="1"/>
          </p:cNvSpPr>
          <p:nvPr>
            <p:ph type="title"/>
          </p:nvPr>
        </p:nvSpPr>
        <p:spPr/>
        <p:txBody>
          <a:bodyPr/>
          <a:lstStyle/>
          <a:p>
            <a:r>
              <a:rPr lang="en-US" dirty="0"/>
              <a:t>Spectrum Sensing CBRS band</a:t>
            </a:r>
          </a:p>
        </p:txBody>
      </p:sp>
      <p:grpSp>
        <p:nvGrpSpPr>
          <p:cNvPr id="5" name="Group 4">
            <a:extLst>
              <a:ext uri="{FF2B5EF4-FFF2-40B4-BE49-F238E27FC236}">
                <a16:creationId xmlns:a16="http://schemas.microsoft.com/office/drawing/2014/main" id="{18B6DAF7-72ED-74FB-9FEE-57DE2949B68B}"/>
              </a:ext>
            </a:extLst>
          </p:cNvPr>
          <p:cNvGrpSpPr/>
          <p:nvPr/>
        </p:nvGrpSpPr>
        <p:grpSpPr>
          <a:xfrm>
            <a:off x="134539" y="1281931"/>
            <a:ext cx="4850783" cy="3231430"/>
            <a:chOff x="2839171" y="1625383"/>
            <a:chExt cx="4850783" cy="3231430"/>
          </a:xfrm>
        </p:grpSpPr>
        <p:sp>
          <p:nvSpPr>
            <p:cNvPr id="6" name="Triangle 5">
              <a:extLst>
                <a:ext uri="{FF2B5EF4-FFF2-40B4-BE49-F238E27FC236}">
                  <a16:creationId xmlns:a16="http://schemas.microsoft.com/office/drawing/2014/main" id="{516C55EF-1ACC-62E7-BC63-27DCEC789763}"/>
                </a:ext>
              </a:extLst>
            </p:cNvPr>
            <p:cNvSpPr/>
            <p:nvPr/>
          </p:nvSpPr>
          <p:spPr>
            <a:xfrm>
              <a:off x="3894202" y="1625383"/>
              <a:ext cx="3795752" cy="323143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123B6E2-DA31-39D3-8E6F-C0D501023AF2}"/>
                </a:ext>
              </a:extLst>
            </p:cNvPr>
            <p:cNvGrpSpPr/>
            <p:nvPr/>
          </p:nvGrpSpPr>
          <p:grpSpPr>
            <a:xfrm>
              <a:off x="4832048" y="3007589"/>
              <a:ext cx="2108398" cy="233509"/>
              <a:chOff x="4181735" y="2917210"/>
              <a:chExt cx="1921021" cy="233509"/>
            </a:xfrm>
          </p:grpSpPr>
          <p:sp>
            <p:nvSpPr>
              <p:cNvPr id="34" name="Rectangle 33">
                <a:extLst>
                  <a:ext uri="{FF2B5EF4-FFF2-40B4-BE49-F238E27FC236}">
                    <a16:creationId xmlns:a16="http://schemas.microsoft.com/office/drawing/2014/main" id="{BCBB9D34-65DF-C527-09C1-968C19A2F28B}"/>
                  </a:ext>
                </a:extLst>
              </p:cNvPr>
              <p:cNvSpPr/>
              <p:nvPr/>
            </p:nvSpPr>
            <p:spPr>
              <a:xfrm>
                <a:off x="4181735" y="2917210"/>
                <a:ext cx="1921021" cy="23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D688818-00F0-E04C-2374-375DBF99529A}"/>
                  </a:ext>
                </a:extLst>
              </p:cNvPr>
              <p:cNvCxnSpPr>
                <a:cxnSpLocks/>
              </p:cNvCxnSpPr>
              <p:nvPr/>
            </p:nvCxnSpPr>
            <p:spPr>
              <a:xfrm>
                <a:off x="4307782" y="2917210"/>
                <a:ext cx="14968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B7A520-0D3C-080B-1287-C2FBC098A18C}"/>
                  </a:ext>
                </a:extLst>
              </p:cNvPr>
              <p:cNvCxnSpPr>
                <a:cxnSpLocks/>
                <a:stCxn id="6" idx="1"/>
                <a:endCxn id="6" idx="5"/>
              </p:cNvCxnSpPr>
              <p:nvPr/>
            </p:nvCxnSpPr>
            <p:spPr>
              <a:xfrm>
                <a:off x="4191841" y="3150719"/>
                <a:ext cx="17292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78B1294-B98E-8D64-0424-1BC4AD88E98C}"/>
                </a:ext>
              </a:extLst>
            </p:cNvPr>
            <p:cNvGrpSpPr/>
            <p:nvPr/>
          </p:nvGrpSpPr>
          <p:grpSpPr>
            <a:xfrm>
              <a:off x="4339084" y="3873667"/>
              <a:ext cx="3295783" cy="233509"/>
              <a:chOff x="4181735" y="2917210"/>
              <a:chExt cx="1921021" cy="233509"/>
            </a:xfrm>
          </p:grpSpPr>
          <p:sp>
            <p:nvSpPr>
              <p:cNvPr id="31" name="Rectangle 30">
                <a:extLst>
                  <a:ext uri="{FF2B5EF4-FFF2-40B4-BE49-F238E27FC236}">
                    <a16:creationId xmlns:a16="http://schemas.microsoft.com/office/drawing/2014/main" id="{EF842E99-BA69-5CA9-ACB6-8E78E1270C5D}"/>
                  </a:ext>
                </a:extLst>
              </p:cNvPr>
              <p:cNvSpPr/>
              <p:nvPr/>
            </p:nvSpPr>
            <p:spPr>
              <a:xfrm>
                <a:off x="4181735" y="2917210"/>
                <a:ext cx="1921021" cy="23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95832CE-70EA-7D6A-BFA1-0104EE659444}"/>
                  </a:ext>
                </a:extLst>
              </p:cNvPr>
              <p:cNvCxnSpPr>
                <a:cxnSpLocks/>
              </p:cNvCxnSpPr>
              <p:nvPr/>
            </p:nvCxnSpPr>
            <p:spPr>
              <a:xfrm>
                <a:off x="4257272" y="2917210"/>
                <a:ext cx="15473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B528FE-364A-1552-1105-BCF9CC310E18}"/>
                  </a:ext>
                </a:extLst>
              </p:cNvPr>
              <p:cNvCxnSpPr>
                <a:cxnSpLocks/>
              </p:cNvCxnSpPr>
              <p:nvPr/>
            </p:nvCxnSpPr>
            <p:spPr>
              <a:xfrm>
                <a:off x="4181735" y="3145553"/>
                <a:ext cx="16955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Graphic 8" descr="Satellite dish with solid fill">
              <a:extLst>
                <a:ext uri="{FF2B5EF4-FFF2-40B4-BE49-F238E27FC236}">
                  <a16:creationId xmlns:a16="http://schemas.microsoft.com/office/drawing/2014/main" id="{7DCE45EE-5834-2703-3C2E-1D75C4D73D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388002" y="2119836"/>
              <a:ext cx="807660" cy="807661"/>
            </a:xfrm>
            <a:prstGeom prst="rect">
              <a:avLst/>
            </a:prstGeom>
          </p:spPr>
        </p:pic>
        <p:pic>
          <p:nvPicPr>
            <p:cNvPr id="10" name="Graphic 9" descr="Cell Tower">
              <a:extLst>
                <a:ext uri="{FF2B5EF4-FFF2-40B4-BE49-F238E27FC236}">
                  <a16:creationId xmlns:a16="http://schemas.microsoft.com/office/drawing/2014/main" id="{B5734B93-A409-5266-4145-60551D0D2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8402" y="3247739"/>
              <a:ext cx="609600" cy="609600"/>
            </a:xfrm>
            <a:prstGeom prst="rect">
              <a:avLst/>
            </a:prstGeom>
          </p:spPr>
        </p:pic>
        <p:pic>
          <p:nvPicPr>
            <p:cNvPr id="11" name="Graphic 10" descr="Smart Phone">
              <a:extLst>
                <a:ext uri="{FF2B5EF4-FFF2-40B4-BE49-F238E27FC236}">
                  <a16:creationId xmlns:a16="http://schemas.microsoft.com/office/drawing/2014/main" id="{4BD3ED84-96A1-E4FE-083F-FFD38BB9D3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6882" y="3343226"/>
              <a:ext cx="433678" cy="433678"/>
            </a:xfrm>
            <a:prstGeom prst="rect">
              <a:avLst/>
            </a:prstGeom>
          </p:spPr>
        </p:pic>
        <p:pic>
          <p:nvPicPr>
            <p:cNvPr id="12" name="Picture 2" descr="5G icon. High speed wifi or wireless network logo. Mobile Internet  technology symbol. Vector illustration. Stock Vector | Adobe Stock">
              <a:extLst>
                <a:ext uri="{FF2B5EF4-FFF2-40B4-BE49-F238E27FC236}">
                  <a16:creationId xmlns:a16="http://schemas.microsoft.com/office/drawing/2014/main" id="{3B69F9F8-F995-0D8A-6F73-506EB2675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73" t="18208" r="12227" b="28501"/>
            <a:stretch/>
          </p:blipFill>
          <p:spPr bwMode="auto">
            <a:xfrm>
              <a:off x="5759833" y="3364264"/>
              <a:ext cx="487681" cy="3604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te - Free communications icons">
              <a:extLst>
                <a:ext uri="{FF2B5EF4-FFF2-40B4-BE49-F238E27FC236}">
                  <a16:creationId xmlns:a16="http://schemas.microsoft.com/office/drawing/2014/main" id="{B15E5997-E5FB-06DD-BF06-2058118266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8154" y="333751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148903D-DE43-67CB-6FDD-D24D2D983B62}"/>
                </a:ext>
              </a:extLst>
            </p:cNvPr>
            <p:cNvSpPr txBox="1"/>
            <p:nvPr/>
          </p:nvSpPr>
          <p:spPr>
            <a:xfrm>
              <a:off x="4271233" y="4321570"/>
              <a:ext cx="3295783"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General Authorized Access (GAA)</a:t>
              </a:r>
            </a:p>
          </p:txBody>
        </p:sp>
        <p:sp>
          <p:nvSpPr>
            <p:cNvPr id="28" name="TextBox 27">
              <a:extLst>
                <a:ext uri="{FF2B5EF4-FFF2-40B4-BE49-F238E27FC236}">
                  <a16:creationId xmlns:a16="http://schemas.microsoft.com/office/drawing/2014/main" id="{C3140DD1-BDBB-A6DD-DE95-A587B09B5DC6}"/>
                </a:ext>
              </a:extLst>
            </p:cNvPr>
            <p:cNvSpPr txBox="1"/>
            <p:nvPr/>
          </p:nvSpPr>
          <p:spPr>
            <a:xfrm>
              <a:off x="7132320" y="2540000"/>
              <a:ext cx="184731" cy="369332"/>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79475619-12D5-4240-0DB4-71344ACDB2D0}"/>
                </a:ext>
              </a:extLst>
            </p:cNvPr>
            <p:cNvSpPr txBox="1"/>
            <p:nvPr/>
          </p:nvSpPr>
          <p:spPr>
            <a:xfrm>
              <a:off x="3837329" y="2186868"/>
              <a:ext cx="1479554"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Tier 1 - Radar</a:t>
              </a:r>
            </a:p>
          </p:txBody>
        </p:sp>
        <p:sp>
          <p:nvSpPr>
            <p:cNvPr id="30" name="TextBox 29">
              <a:extLst>
                <a:ext uri="{FF2B5EF4-FFF2-40B4-BE49-F238E27FC236}">
                  <a16:creationId xmlns:a16="http://schemas.microsoft.com/office/drawing/2014/main" id="{F07A72D3-D808-916B-0A91-3C968888B03F}"/>
                </a:ext>
              </a:extLst>
            </p:cNvPr>
            <p:cNvSpPr txBox="1"/>
            <p:nvPr/>
          </p:nvSpPr>
          <p:spPr>
            <a:xfrm>
              <a:off x="2839171" y="3227431"/>
              <a:ext cx="2158207" cy="584775"/>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Tier 2 – Cellular communications</a:t>
              </a:r>
            </a:p>
          </p:txBody>
        </p:sp>
      </p:grpSp>
      <p:sp>
        <p:nvSpPr>
          <p:cNvPr id="37" name="Rounded Rectangle 36">
            <a:extLst>
              <a:ext uri="{FF2B5EF4-FFF2-40B4-BE49-F238E27FC236}">
                <a16:creationId xmlns:a16="http://schemas.microsoft.com/office/drawing/2014/main" id="{D1053994-7D26-81C8-0714-E2935C238ECD}"/>
              </a:ext>
            </a:extLst>
          </p:cNvPr>
          <p:cNvSpPr/>
          <p:nvPr/>
        </p:nvSpPr>
        <p:spPr>
          <a:xfrm>
            <a:off x="6957756" y="4841249"/>
            <a:ext cx="4881275" cy="749808"/>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Math" panose="02040503050406030204" pitchFamily="18" charset="0"/>
                <a:ea typeface="Cambria Math" panose="02040503050406030204" pitchFamily="18" charset="0"/>
              </a:rPr>
              <a:t>ESC sensors are dedicated infrastructure deployed just for radar detection purposes</a:t>
            </a:r>
          </a:p>
        </p:txBody>
      </p:sp>
      <p:sp>
        <p:nvSpPr>
          <p:cNvPr id="38" name="Left-Right Arrow 37">
            <a:extLst>
              <a:ext uri="{FF2B5EF4-FFF2-40B4-BE49-F238E27FC236}">
                <a16:creationId xmlns:a16="http://schemas.microsoft.com/office/drawing/2014/main" id="{3B81202D-D777-1665-45D1-DA1402DEAC46}"/>
              </a:ext>
            </a:extLst>
          </p:cNvPr>
          <p:cNvSpPr/>
          <p:nvPr/>
        </p:nvSpPr>
        <p:spPr>
          <a:xfrm>
            <a:off x="5597821" y="3069747"/>
            <a:ext cx="1702070" cy="311523"/>
          </a:xfrm>
          <a:prstGeom prst="lef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Brace 38">
            <a:extLst>
              <a:ext uri="{FF2B5EF4-FFF2-40B4-BE49-F238E27FC236}">
                <a16:creationId xmlns:a16="http://schemas.microsoft.com/office/drawing/2014/main" id="{4B7E7164-DF37-7B7F-CE87-BA012CC23ECE}"/>
              </a:ext>
            </a:extLst>
          </p:cNvPr>
          <p:cNvSpPr/>
          <p:nvPr/>
        </p:nvSpPr>
        <p:spPr>
          <a:xfrm>
            <a:off x="5135046" y="1116845"/>
            <a:ext cx="262338" cy="3508299"/>
          </a:xfrm>
          <a:prstGeom prst="rightBrace">
            <a:avLst>
              <a:gd name="adj1" fmla="val 105423"/>
              <a:gd name="adj2" fmla="val 59846"/>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63624721-FBD1-B202-59CC-C3B6FCEC6CBD}"/>
              </a:ext>
            </a:extLst>
          </p:cNvPr>
          <p:cNvSpPr txBox="1"/>
          <p:nvPr/>
        </p:nvSpPr>
        <p:spPr>
          <a:xfrm>
            <a:off x="5397384" y="2530897"/>
            <a:ext cx="2274507" cy="584775"/>
          </a:xfrm>
          <a:prstGeom prst="rect">
            <a:avLst/>
          </a:prstGeom>
          <a:noFill/>
        </p:spPr>
        <p:txBody>
          <a:bodyPr wrap="square" rtlCol="0">
            <a:spAutoFit/>
          </a:bodyPr>
          <a:lstStyle/>
          <a:p>
            <a:pPr algn="ctr"/>
            <a:r>
              <a:rPr lang="en-US" sz="1600" dirty="0">
                <a:latin typeface="Cambria Math" panose="02040503050406030204" pitchFamily="18" charset="0"/>
                <a:ea typeface="Cambria Math" panose="02040503050406030204" pitchFamily="18" charset="0"/>
              </a:rPr>
              <a:t>Medium Access Management</a:t>
            </a:r>
          </a:p>
        </p:txBody>
      </p:sp>
      <p:sp>
        <p:nvSpPr>
          <p:cNvPr id="41" name="TextBox 40">
            <a:extLst>
              <a:ext uri="{FF2B5EF4-FFF2-40B4-BE49-F238E27FC236}">
                <a16:creationId xmlns:a16="http://schemas.microsoft.com/office/drawing/2014/main" id="{46163ABD-669B-2F00-AC91-1D9D410521CD}"/>
              </a:ext>
            </a:extLst>
          </p:cNvPr>
          <p:cNvSpPr txBox="1"/>
          <p:nvPr/>
        </p:nvSpPr>
        <p:spPr>
          <a:xfrm>
            <a:off x="400874" y="3953202"/>
            <a:ext cx="848204"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Tier 3</a:t>
            </a:r>
          </a:p>
        </p:txBody>
      </p:sp>
      <p:grpSp>
        <p:nvGrpSpPr>
          <p:cNvPr id="42" name="Group 41">
            <a:extLst>
              <a:ext uri="{FF2B5EF4-FFF2-40B4-BE49-F238E27FC236}">
                <a16:creationId xmlns:a16="http://schemas.microsoft.com/office/drawing/2014/main" id="{8D7CDC9B-277C-062B-8C48-5BE5A9F4618D}"/>
              </a:ext>
            </a:extLst>
          </p:cNvPr>
          <p:cNvGrpSpPr/>
          <p:nvPr/>
        </p:nvGrpSpPr>
        <p:grpSpPr>
          <a:xfrm>
            <a:off x="7230312" y="822960"/>
            <a:ext cx="4782486" cy="3950016"/>
            <a:chOff x="-49452" y="1737369"/>
            <a:chExt cx="4782486" cy="3950016"/>
          </a:xfrm>
        </p:grpSpPr>
        <p:sp>
          <p:nvSpPr>
            <p:cNvPr id="43" name="Freeform 42">
              <a:extLst>
                <a:ext uri="{FF2B5EF4-FFF2-40B4-BE49-F238E27FC236}">
                  <a16:creationId xmlns:a16="http://schemas.microsoft.com/office/drawing/2014/main" id="{FD2C7A8A-DCFF-914B-A8D9-D07615436981}"/>
                </a:ext>
              </a:extLst>
            </p:cNvPr>
            <p:cNvSpPr/>
            <p:nvPr/>
          </p:nvSpPr>
          <p:spPr>
            <a:xfrm>
              <a:off x="2947984" y="1793662"/>
              <a:ext cx="1785050" cy="3798050"/>
            </a:xfrm>
            <a:custGeom>
              <a:avLst/>
              <a:gdLst>
                <a:gd name="connsiteX0" fmla="*/ 1293091 w 1819564"/>
                <a:gd name="connsiteY0" fmla="*/ 36952 h 4904579"/>
                <a:gd name="connsiteX1" fmla="*/ 1246910 w 1819564"/>
                <a:gd name="connsiteY1" fmla="*/ 73898 h 4904579"/>
                <a:gd name="connsiteX2" fmla="*/ 1219200 w 1819564"/>
                <a:gd name="connsiteY2" fmla="*/ 92371 h 4904579"/>
                <a:gd name="connsiteX3" fmla="*/ 1200728 w 1819564"/>
                <a:gd name="connsiteY3" fmla="*/ 120080 h 4904579"/>
                <a:gd name="connsiteX4" fmla="*/ 1145310 w 1819564"/>
                <a:gd name="connsiteY4" fmla="*/ 138552 h 4904579"/>
                <a:gd name="connsiteX5" fmla="*/ 1089891 w 1819564"/>
                <a:gd name="connsiteY5" fmla="*/ 157025 h 4904579"/>
                <a:gd name="connsiteX6" fmla="*/ 1062182 w 1819564"/>
                <a:gd name="connsiteY6" fmla="*/ 166261 h 4904579"/>
                <a:gd name="connsiteX7" fmla="*/ 1025237 w 1819564"/>
                <a:gd name="connsiteY7" fmla="*/ 249389 h 4904579"/>
                <a:gd name="connsiteX8" fmla="*/ 1016000 w 1819564"/>
                <a:gd name="connsiteY8" fmla="*/ 277098 h 4904579"/>
                <a:gd name="connsiteX9" fmla="*/ 932873 w 1819564"/>
                <a:gd name="connsiteY9" fmla="*/ 323280 h 4904579"/>
                <a:gd name="connsiteX10" fmla="*/ 831273 w 1819564"/>
                <a:gd name="connsiteY10" fmla="*/ 295571 h 4904579"/>
                <a:gd name="connsiteX11" fmla="*/ 748146 w 1819564"/>
                <a:gd name="connsiteY11" fmla="*/ 314043 h 4904579"/>
                <a:gd name="connsiteX12" fmla="*/ 692728 w 1819564"/>
                <a:gd name="connsiteY12" fmla="*/ 350989 h 4904579"/>
                <a:gd name="connsiteX13" fmla="*/ 665019 w 1819564"/>
                <a:gd name="connsiteY13" fmla="*/ 369461 h 4904579"/>
                <a:gd name="connsiteX14" fmla="*/ 637310 w 1819564"/>
                <a:gd name="connsiteY14" fmla="*/ 387934 h 4904579"/>
                <a:gd name="connsiteX15" fmla="*/ 581891 w 1819564"/>
                <a:gd name="connsiteY15" fmla="*/ 406407 h 4904579"/>
                <a:gd name="connsiteX16" fmla="*/ 424873 w 1819564"/>
                <a:gd name="connsiteY16" fmla="*/ 406407 h 4904579"/>
                <a:gd name="connsiteX17" fmla="*/ 406400 w 1819564"/>
                <a:gd name="connsiteY17" fmla="*/ 434116 h 4904579"/>
                <a:gd name="connsiteX18" fmla="*/ 406400 w 1819564"/>
                <a:gd name="connsiteY18" fmla="*/ 489534 h 4904579"/>
                <a:gd name="connsiteX19" fmla="*/ 360219 w 1819564"/>
                <a:gd name="connsiteY19" fmla="*/ 572661 h 4904579"/>
                <a:gd name="connsiteX20" fmla="*/ 350982 w 1819564"/>
                <a:gd name="connsiteY20" fmla="*/ 600371 h 4904579"/>
                <a:gd name="connsiteX21" fmla="*/ 314037 w 1819564"/>
                <a:gd name="connsiteY21" fmla="*/ 655789 h 4904579"/>
                <a:gd name="connsiteX22" fmla="*/ 295564 w 1819564"/>
                <a:gd name="connsiteY22" fmla="*/ 683498 h 4904579"/>
                <a:gd name="connsiteX23" fmla="*/ 221673 w 1819564"/>
                <a:gd name="connsiteY23" fmla="*/ 775861 h 4904579"/>
                <a:gd name="connsiteX24" fmla="*/ 193964 w 1819564"/>
                <a:gd name="connsiteY24" fmla="*/ 794334 h 4904579"/>
                <a:gd name="connsiteX25" fmla="*/ 120073 w 1819564"/>
                <a:gd name="connsiteY25" fmla="*/ 905171 h 4904579"/>
                <a:gd name="connsiteX26" fmla="*/ 101600 w 1819564"/>
                <a:gd name="connsiteY26" fmla="*/ 932880 h 4904579"/>
                <a:gd name="connsiteX27" fmla="*/ 73891 w 1819564"/>
                <a:gd name="connsiteY27" fmla="*/ 942116 h 4904579"/>
                <a:gd name="connsiteX28" fmla="*/ 46182 w 1819564"/>
                <a:gd name="connsiteY28" fmla="*/ 960589 h 4904579"/>
                <a:gd name="connsiteX29" fmla="*/ 36946 w 1819564"/>
                <a:gd name="connsiteY29" fmla="*/ 988298 h 4904579"/>
                <a:gd name="connsiteX30" fmla="*/ 18473 w 1819564"/>
                <a:gd name="connsiteY30" fmla="*/ 1016007 h 4904579"/>
                <a:gd name="connsiteX31" fmla="*/ 9237 w 1819564"/>
                <a:gd name="connsiteY31" fmla="*/ 1228443 h 4904579"/>
                <a:gd name="connsiteX32" fmla="*/ 0 w 1819564"/>
                <a:gd name="connsiteY32" fmla="*/ 1256152 h 4904579"/>
                <a:gd name="connsiteX33" fmla="*/ 46182 w 1819564"/>
                <a:gd name="connsiteY33" fmla="*/ 1339280 h 4904579"/>
                <a:gd name="connsiteX34" fmla="*/ 64655 w 1819564"/>
                <a:gd name="connsiteY34" fmla="*/ 1366989 h 4904579"/>
                <a:gd name="connsiteX35" fmla="*/ 83128 w 1819564"/>
                <a:gd name="connsiteY35" fmla="*/ 1394698 h 4904579"/>
                <a:gd name="connsiteX36" fmla="*/ 101600 w 1819564"/>
                <a:gd name="connsiteY36" fmla="*/ 1450116 h 4904579"/>
                <a:gd name="connsiteX37" fmla="*/ 110837 w 1819564"/>
                <a:gd name="connsiteY37" fmla="*/ 1477825 h 4904579"/>
                <a:gd name="connsiteX38" fmla="*/ 129310 w 1819564"/>
                <a:gd name="connsiteY38" fmla="*/ 1505534 h 4904579"/>
                <a:gd name="connsiteX39" fmla="*/ 147782 w 1819564"/>
                <a:gd name="connsiteY39" fmla="*/ 1570189 h 4904579"/>
                <a:gd name="connsiteX40" fmla="*/ 166255 w 1819564"/>
                <a:gd name="connsiteY40" fmla="*/ 1625607 h 4904579"/>
                <a:gd name="connsiteX41" fmla="*/ 203200 w 1819564"/>
                <a:gd name="connsiteY41" fmla="*/ 1681025 h 4904579"/>
                <a:gd name="connsiteX42" fmla="*/ 221673 w 1819564"/>
                <a:gd name="connsiteY42" fmla="*/ 1708734 h 4904579"/>
                <a:gd name="connsiteX43" fmla="*/ 249382 w 1819564"/>
                <a:gd name="connsiteY43" fmla="*/ 1810334 h 4904579"/>
                <a:gd name="connsiteX44" fmla="*/ 249382 w 1819564"/>
                <a:gd name="connsiteY44" fmla="*/ 1930407 h 4904579"/>
                <a:gd name="connsiteX45" fmla="*/ 267855 w 1819564"/>
                <a:gd name="connsiteY45" fmla="*/ 2059716 h 4904579"/>
                <a:gd name="connsiteX46" fmla="*/ 314037 w 1819564"/>
                <a:gd name="connsiteY46" fmla="*/ 2152080 h 4904579"/>
                <a:gd name="connsiteX47" fmla="*/ 332510 w 1819564"/>
                <a:gd name="connsiteY47" fmla="*/ 2179789 h 4904579"/>
                <a:gd name="connsiteX48" fmla="*/ 350982 w 1819564"/>
                <a:gd name="connsiteY48" fmla="*/ 2309098 h 4904579"/>
                <a:gd name="connsiteX49" fmla="*/ 369455 w 1819564"/>
                <a:gd name="connsiteY49" fmla="*/ 2364516 h 4904579"/>
                <a:gd name="connsiteX50" fmla="*/ 378691 w 1819564"/>
                <a:gd name="connsiteY50" fmla="*/ 2392225 h 4904579"/>
                <a:gd name="connsiteX51" fmla="*/ 406400 w 1819564"/>
                <a:gd name="connsiteY51" fmla="*/ 2447643 h 4904579"/>
                <a:gd name="connsiteX52" fmla="*/ 424873 w 1819564"/>
                <a:gd name="connsiteY52" fmla="*/ 2503061 h 4904579"/>
                <a:gd name="connsiteX53" fmla="*/ 443346 w 1819564"/>
                <a:gd name="connsiteY53" fmla="*/ 2650843 h 4904579"/>
                <a:gd name="connsiteX54" fmla="*/ 480291 w 1819564"/>
                <a:gd name="connsiteY54" fmla="*/ 2706261 h 4904579"/>
                <a:gd name="connsiteX55" fmla="*/ 498764 w 1819564"/>
                <a:gd name="connsiteY55" fmla="*/ 2761680 h 4904579"/>
                <a:gd name="connsiteX56" fmla="*/ 508000 w 1819564"/>
                <a:gd name="connsiteY56" fmla="*/ 2789389 h 4904579"/>
                <a:gd name="connsiteX57" fmla="*/ 517237 w 1819564"/>
                <a:gd name="connsiteY57" fmla="*/ 2835571 h 4904579"/>
                <a:gd name="connsiteX58" fmla="*/ 526473 w 1819564"/>
                <a:gd name="connsiteY58" fmla="*/ 2872516 h 4904579"/>
                <a:gd name="connsiteX59" fmla="*/ 544946 w 1819564"/>
                <a:gd name="connsiteY59" fmla="*/ 2964880 h 4904579"/>
                <a:gd name="connsiteX60" fmla="*/ 535710 w 1819564"/>
                <a:gd name="connsiteY60" fmla="*/ 3038771 h 4904579"/>
                <a:gd name="connsiteX61" fmla="*/ 526473 w 1819564"/>
                <a:gd name="connsiteY61" fmla="*/ 3066480 h 4904579"/>
                <a:gd name="connsiteX62" fmla="*/ 535710 w 1819564"/>
                <a:gd name="connsiteY62" fmla="*/ 3241971 h 4904579"/>
                <a:gd name="connsiteX63" fmla="*/ 554182 w 1819564"/>
                <a:gd name="connsiteY63" fmla="*/ 3297389 h 4904579"/>
                <a:gd name="connsiteX64" fmla="*/ 637310 w 1819564"/>
                <a:gd name="connsiteY64" fmla="*/ 3343571 h 4904579"/>
                <a:gd name="connsiteX65" fmla="*/ 655782 w 1819564"/>
                <a:gd name="connsiteY65" fmla="*/ 3380516 h 4904579"/>
                <a:gd name="connsiteX66" fmla="*/ 665019 w 1819564"/>
                <a:gd name="connsiteY66" fmla="*/ 3435934 h 4904579"/>
                <a:gd name="connsiteX67" fmla="*/ 674255 w 1819564"/>
                <a:gd name="connsiteY67" fmla="*/ 3472880 h 4904579"/>
                <a:gd name="connsiteX68" fmla="*/ 683491 w 1819564"/>
                <a:gd name="connsiteY68" fmla="*/ 3528298 h 4904579"/>
                <a:gd name="connsiteX69" fmla="*/ 655782 w 1819564"/>
                <a:gd name="connsiteY69" fmla="*/ 3602189 h 4904579"/>
                <a:gd name="connsiteX70" fmla="*/ 628073 w 1819564"/>
                <a:gd name="connsiteY70" fmla="*/ 3620661 h 4904579"/>
                <a:gd name="connsiteX71" fmla="*/ 609600 w 1819564"/>
                <a:gd name="connsiteY71" fmla="*/ 3648371 h 4904579"/>
                <a:gd name="connsiteX72" fmla="*/ 600364 w 1819564"/>
                <a:gd name="connsiteY72" fmla="*/ 3676080 h 4904579"/>
                <a:gd name="connsiteX73" fmla="*/ 572655 w 1819564"/>
                <a:gd name="connsiteY73" fmla="*/ 3685316 h 4904579"/>
                <a:gd name="connsiteX74" fmla="*/ 544946 w 1819564"/>
                <a:gd name="connsiteY74" fmla="*/ 3703789 h 4904579"/>
                <a:gd name="connsiteX75" fmla="*/ 517237 w 1819564"/>
                <a:gd name="connsiteY75" fmla="*/ 3713025 h 4904579"/>
                <a:gd name="connsiteX76" fmla="*/ 461819 w 1819564"/>
                <a:gd name="connsiteY76" fmla="*/ 3749971 h 4904579"/>
                <a:gd name="connsiteX77" fmla="*/ 471055 w 1819564"/>
                <a:gd name="connsiteY77" fmla="*/ 3786916 h 4904579"/>
                <a:gd name="connsiteX78" fmla="*/ 461819 w 1819564"/>
                <a:gd name="connsiteY78" fmla="*/ 3833098 h 4904579"/>
                <a:gd name="connsiteX79" fmla="*/ 480291 w 1819564"/>
                <a:gd name="connsiteY79" fmla="*/ 3888516 h 4904579"/>
                <a:gd name="connsiteX80" fmla="*/ 535710 w 1819564"/>
                <a:gd name="connsiteY80" fmla="*/ 3906989 h 4904579"/>
                <a:gd name="connsiteX81" fmla="*/ 563419 w 1819564"/>
                <a:gd name="connsiteY81" fmla="*/ 3916225 h 4904579"/>
                <a:gd name="connsiteX82" fmla="*/ 637310 w 1819564"/>
                <a:gd name="connsiteY82" fmla="*/ 3925461 h 4904579"/>
                <a:gd name="connsiteX83" fmla="*/ 674255 w 1819564"/>
                <a:gd name="connsiteY83" fmla="*/ 4008589 h 4904579"/>
                <a:gd name="connsiteX84" fmla="*/ 683491 w 1819564"/>
                <a:gd name="connsiteY84" fmla="*/ 4036298 h 4904579"/>
                <a:gd name="connsiteX85" fmla="*/ 720437 w 1819564"/>
                <a:gd name="connsiteY85" fmla="*/ 4091716 h 4904579"/>
                <a:gd name="connsiteX86" fmla="*/ 757382 w 1819564"/>
                <a:gd name="connsiteY86" fmla="*/ 4174843 h 4904579"/>
                <a:gd name="connsiteX87" fmla="*/ 812800 w 1819564"/>
                <a:gd name="connsiteY87" fmla="*/ 4211789 h 4904579"/>
                <a:gd name="connsiteX88" fmla="*/ 849746 w 1819564"/>
                <a:gd name="connsiteY88" fmla="*/ 4221025 h 4904579"/>
                <a:gd name="connsiteX89" fmla="*/ 868219 w 1819564"/>
                <a:gd name="connsiteY89" fmla="*/ 4248734 h 4904579"/>
                <a:gd name="connsiteX90" fmla="*/ 886691 w 1819564"/>
                <a:gd name="connsiteY90" fmla="*/ 4304152 h 4904579"/>
                <a:gd name="connsiteX91" fmla="*/ 923637 w 1819564"/>
                <a:gd name="connsiteY91" fmla="*/ 4359571 h 4904579"/>
                <a:gd name="connsiteX92" fmla="*/ 942110 w 1819564"/>
                <a:gd name="connsiteY92" fmla="*/ 4414989 h 4904579"/>
                <a:gd name="connsiteX93" fmla="*/ 960582 w 1819564"/>
                <a:gd name="connsiteY93" fmla="*/ 4442698 h 4904579"/>
                <a:gd name="connsiteX94" fmla="*/ 979055 w 1819564"/>
                <a:gd name="connsiteY94" fmla="*/ 4507352 h 4904579"/>
                <a:gd name="connsiteX95" fmla="*/ 988291 w 1819564"/>
                <a:gd name="connsiteY95" fmla="*/ 4535061 h 4904579"/>
                <a:gd name="connsiteX96" fmla="*/ 1025237 w 1819564"/>
                <a:gd name="connsiteY96" fmla="*/ 4590480 h 4904579"/>
                <a:gd name="connsiteX97" fmla="*/ 1043710 w 1819564"/>
                <a:gd name="connsiteY97" fmla="*/ 4618189 h 4904579"/>
                <a:gd name="connsiteX98" fmla="*/ 1052946 w 1819564"/>
                <a:gd name="connsiteY98" fmla="*/ 4645898 h 4904579"/>
                <a:gd name="connsiteX99" fmla="*/ 1136073 w 1819564"/>
                <a:gd name="connsiteY99" fmla="*/ 4692080 h 4904579"/>
                <a:gd name="connsiteX100" fmla="*/ 1191491 w 1819564"/>
                <a:gd name="connsiteY100" fmla="*/ 4719789 h 4904579"/>
                <a:gd name="connsiteX101" fmla="*/ 1246910 w 1819564"/>
                <a:gd name="connsiteY101" fmla="*/ 4765971 h 4904579"/>
                <a:gd name="connsiteX102" fmla="*/ 1274619 w 1819564"/>
                <a:gd name="connsiteY102" fmla="*/ 4775207 h 4904579"/>
                <a:gd name="connsiteX103" fmla="*/ 1385455 w 1819564"/>
                <a:gd name="connsiteY103" fmla="*/ 4830625 h 4904579"/>
                <a:gd name="connsiteX104" fmla="*/ 1413164 w 1819564"/>
                <a:gd name="connsiteY104" fmla="*/ 4839861 h 4904579"/>
                <a:gd name="connsiteX105" fmla="*/ 1440873 w 1819564"/>
                <a:gd name="connsiteY105" fmla="*/ 4858334 h 4904579"/>
                <a:gd name="connsiteX106" fmla="*/ 1496291 w 1819564"/>
                <a:gd name="connsiteY106" fmla="*/ 4876807 h 4904579"/>
                <a:gd name="connsiteX107" fmla="*/ 1524000 w 1819564"/>
                <a:gd name="connsiteY107" fmla="*/ 4895280 h 4904579"/>
                <a:gd name="connsiteX108" fmla="*/ 1625600 w 1819564"/>
                <a:gd name="connsiteY108" fmla="*/ 4895280 h 4904579"/>
                <a:gd name="connsiteX109" fmla="*/ 1662546 w 1819564"/>
                <a:gd name="connsiteY109" fmla="*/ 4858334 h 4904579"/>
                <a:gd name="connsiteX110" fmla="*/ 1699491 w 1819564"/>
                <a:gd name="connsiteY110" fmla="*/ 4802916 h 4904579"/>
                <a:gd name="connsiteX111" fmla="*/ 1690255 w 1819564"/>
                <a:gd name="connsiteY111" fmla="*/ 4701316 h 4904579"/>
                <a:gd name="connsiteX112" fmla="*/ 1671782 w 1819564"/>
                <a:gd name="connsiteY112" fmla="*/ 4507352 h 4904579"/>
                <a:gd name="connsiteX113" fmla="*/ 1681019 w 1819564"/>
                <a:gd name="connsiteY113" fmla="*/ 4387280 h 4904579"/>
                <a:gd name="connsiteX114" fmla="*/ 1690255 w 1819564"/>
                <a:gd name="connsiteY114" fmla="*/ 4350334 h 4904579"/>
                <a:gd name="connsiteX115" fmla="*/ 1708728 w 1819564"/>
                <a:gd name="connsiteY115" fmla="*/ 4294916 h 4904579"/>
                <a:gd name="connsiteX116" fmla="*/ 1717964 w 1819564"/>
                <a:gd name="connsiteY116" fmla="*/ 4267207 h 4904579"/>
                <a:gd name="connsiteX117" fmla="*/ 1736437 w 1819564"/>
                <a:gd name="connsiteY117" fmla="*/ 4184080 h 4904579"/>
                <a:gd name="connsiteX118" fmla="*/ 1745673 w 1819564"/>
                <a:gd name="connsiteY118" fmla="*/ 4119425 h 4904579"/>
                <a:gd name="connsiteX119" fmla="*/ 1736437 w 1819564"/>
                <a:gd name="connsiteY119" fmla="*/ 3426698 h 4904579"/>
                <a:gd name="connsiteX120" fmla="*/ 1717964 w 1819564"/>
                <a:gd name="connsiteY120" fmla="*/ 3371280 h 4904579"/>
                <a:gd name="connsiteX121" fmla="*/ 1699491 w 1819564"/>
                <a:gd name="connsiteY121" fmla="*/ 3315861 h 4904579"/>
                <a:gd name="connsiteX122" fmla="*/ 1690255 w 1819564"/>
                <a:gd name="connsiteY122" fmla="*/ 3288152 h 4904579"/>
                <a:gd name="connsiteX123" fmla="*/ 1671782 w 1819564"/>
                <a:gd name="connsiteY123" fmla="*/ 3251207 h 4904579"/>
                <a:gd name="connsiteX124" fmla="*/ 1653310 w 1819564"/>
                <a:gd name="connsiteY124" fmla="*/ 3177316 h 4904579"/>
                <a:gd name="connsiteX125" fmla="*/ 1644073 w 1819564"/>
                <a:gd name="connsiteY125" fmla="*/ 3140371 h 4904579"/>
                <a:gd name="connsiteX126" fmla="*/ 1634837 w 1819564"/>
                <a:gd name="connsiteY126" fmla="*/ 3094189 h 4904579"/>
                <a:gd name="connsiteX127" fmla="*/ 1653310 w 1819564"/>
                <a:gd name="connsiteY127" fmla="*/ 2678552 h 4904579"/>
                <a:gd name="connsiteX128" fmla="*/ 1662546 w 1819564"/>
                <a:gd name="connsiteY128" fmla="*/ 2650843 h 4904579"/>
                <a:gd name="connsiteX129" fmla="*/ 1681019 w 1819564"/>
                <a:gd name="connsiteY129" fmla="*/ 2558480 h 4904579"/>
                <a:gd name="connsiteX130" fmla="*/ 1699491 w 1819564"/>
                <a:gd name="connsiteY130" fmla="*/ 2503061 h 4904579"/>
                <a:gd name="connsiteX131" fmla="*/ 1708728 w 1819564"/>
                <a:gd name="connsiteY131" fmla="*/ 2475352 h 4904579"/>
                <a:gd name="connsiteX132" fmla="*/ 1717964 w 1819564"/>
                <a:gd name="connsiteY132" fmla="*/ 2410698 h 4904579"/>
                <a:gd name="connsiteX133" fmla="*/ 1727200 w 1819564"/>
                <a:gd name="connsiteY133" fmla="*/ 2355280 h 4904579"/>
                <a:gd name="connsiteX134" fmla="*/ 1745673 w 1819564"/>
                <a:gd name="connsiteY134" fmla="*/ 1985825 h 4904579"/>
                <a:gd name="connsiteX135" fmla="*/ 1754910 w 1819564"/>
                <a:gd name="connsiteY135" fmla="*/ 1958116 h 4904579"/>
                <a:gd name="connsiteX136" fmla="*/ 1773382 w 1819564"/>
                <a:gd name="connsiteY136" fmla="*/ 1884225 h 4904579"/>
                <a:gd name="connsiteX137" fmla="*/ 1782619 w 1819564"/>
                <a:gd name="connsiteY137" fmla="*/ 1847280 h 4904579"/>
                <a:gd name="connsiteX138" fmla="*/ 1791855 w 1819564"/>
                <a:gd name="connsiteY138" fmla="*/ 1801098 h 4904579"/>
                <a:gd name="connsiteX139" fmla="*/ 1801091 w 1819564"/>
                <a:gd name="connsiteY139" fmla="*/ 1764152 h 4904579"/>
                <a:gd name="connsiteX140" fmla="*/ 1819564 w 1819564"/>
                <a:gd name="connsiteY140" fmla="*/ 1570189 h 4904579"/>
                <a:gd name="connsiteX141" fmla="*/ 1810328 w 1819564"/>
                <a:gd name="connsiteY141" fmla="*/ 1136080 h 4904579"/>
                <a:gd name="connsiteX142" fmla="*/ 1791855 w 1819564"/>
                <a:gd name="connsiteY142" fmla="*/ 997534 h 4904579"/>
                <a:gd name="connsiteX143" fmla="*/ 1782619 w 1819564"/>
                <a:gd name="connsiteY143" fmla="*/ 914407 h 4904579"/>
                <a:gd name="connsiteX144" fmla="*/ 1773382 w 1819564"/>
                <a:gd name="connsiteY144" fmla="*/ 877461 h 4904579"/>
                <a:gd name="connsiteX145" fmla="*/ 1764146 w 1819564"/>
                <a:gd name="connsiteY145" fmla="*/ 831280 h 4904579"/>
                <a:gd name="connsiteX146" fmla="*/ 1754910 w 1819564"/>
                <a:gd name="connsiteY146" fmla="*/ 775861 h 4904579"/>
                <a:gd name="connsiteX147" fmla="*/ 1745673 w 1819564"/>
                <a:gd name="connsiteY147" fmla="*/ 748152 h 4904579"/>
                <a:gd name="connsiteX148" fmla="*/ 1727200 w 1819564"/>
                <a:gd name="connsiteY148" fmla="*/ 674261 h 4904579"/>
                <a:gd name="connsiteX149" fmla="*/ 1699491 w 1819564"/>
                <a:gd name="connsiteY149" fmla="*/ 544952 h 4904579"/>
                <a:gd name="connsiteX150" fmla="*/ 1681019 w 1819564"/>
                <a:gd name="connsiteY150" fmla="*/ 489534 h 4904579"/>
                <a:gd name="connsiteX151" fmla="*/ 1662546 w 1819564"/>
                <a:gd name="connsiteY151" fmla="*/ 424880 h 4904579"/>
                <a:gd name="connsiteX152" fmla="*/ 1634837 w 1819564"/>
                <a:gd name="connsiteY152" fmla="*/ 369461 h 4904579"/>
                <a:gd name="connsiteX153" fmla="*/ 1625600 w 1819564"/>
                <a:gd name="connsiteY153" fmla="*/ 332516 h 4904579"/>
                <a:gd name="connsiteX154" fmla="*/ 1616364 w 1819564"/>
                <a:gd name="connsiteY154" fmla="*/ 304807 h 4904579"/>
                <a:gd name="connsiteX155" fmla="*/ 1597891 w 1819564"/>
                <a:gd name="connsiteY155" fmla="*/ 230916 h 4904579"/>
                <a:gd name="connsiteX156" fmla="*/ 1579419 w 1819564"/>
                <a:gd name="connsiteY156" fmla="*/ 175498 h 4904579"/>
                <a:gd name="connsiteX157" fmla="*/ 1560946 w 1819564"/>
                <a:gd name="connsiteY157" fmla="*/ 147789 h 4904579"/>
                <a:gd name="connsiteX158" fmla="*/ 1542473 w 1819564"/>
                <a:gd name="connsiteY158" fmla="*/ 92371 h 4904579"/>
                <a:gd name="connsiteX159" fmla="*/ 1487055 w 1819564"/>
                <a:gd name="connsiteY159" fmla="*/ 46189 h 4904579"/>
                <a:gd name="connsiteX160" fmla="*/ 1403928 w 1819564"/>
                <a:gd name="connsiteY160" fmla="*/ 18480 h 4904579"/>
                <a:gd name="connsiteX161" fmla="*/ 1330037 w 1819564"/>
                <a:gd name="connsiteY161" fmla="*/ 7 h 4904579"/>
                <a:gd name="connsiteX162" fmla="*/ 1293091 w 1819564"/>
                <a:gd name="connsiteY162" fmla="*/ 36952 h 49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819564" h="4904579">
                  <a:moveTo>
                    <a:pt x="1293091" y="36952"/>
                  </a:moveTo>
                  <a:cubicBezTo>
                    <a:pt x="1279236" y="49267"/>
                    <a:pt x="1262681" y="62070"/>
                    <a:pt x="1246910" y="73898"/>
                  </a:cubicBezTo>
                  <a:cubicBezTo>
                    <a:pt x="1238029" y="80559"/>
                    <a:pt x="1227050" y="84521"/>
                    <a:pt x="1219200" y="92371"/>
                  </a:cubicBezTo>
                  <a:cubicBezTo>
                    <a:pt x="1211351" y="100220"/>
                    <a:pt x="1210141" y="114197"/>
                    <a:pt x="1200728" y="120080"/>
                  </a:cubicBezTo>
                  <a:cubicBezTo>
                    <a:pt x="1184216" y="130400"/>
                    <a:pt x="1163783" y="132395"/>
                    <a:pt x="1145310" y="138552"/>
                  </a:cubicBezTo>
                  <a:lnTo>
                    <a:pt x="1089891" y="157025"/>
                  </a:lnTo>
                  <a:lnTo>
                    <a:pt x="1062182" y="166261"/>
                  </a:lnTo>
                  <a:cubicBezTo>
                    <a:pt x="1032909" y="210174"/>
                    <a:pt x="1047221" y="183439"/>
                    <a:pt x="1025237" y="249389"/>
                  </a:cubicBezTo>
                  <a:cubicBezTo>
                    <a:pt x="1022158" y="258625"/>
                    <a:pt x="1024101" y="271697"/>
                    <a:pt x="1016000" y="277098"/>
                  </a:cubicBezTo>
                  <a:cubicBezTo>
                    <a:pt x="952481" y="319444"/>
                    <a:pt x="981644" y="307022"/>
                    <a:pt x="932873" y="323280"/>
                  </a:cubicBezTo>
                  <a:cubicBezTo>
                    <a:pt x="849537" y="302446"/>
                    <a:pt x="883068" y="312835"/>
                    <a:pt x="831273" y="295571"/>
                  </a:cubicBezTo>
                  <a:cubicBezTo>
                    <a:pt x="816239" y="298077"/>
                    <a:pt x="767634" y="303216"/>
                    <a:pt x="748146" y="314043"/>
                  </a:cubicBezTo>
                  <a:cubicBezTo>
                    <a:pt x="728738" y="324825"/>
                    <a:pt x="711201" y="338674"/>
                    <a:pt x="692728" y="350989"/>
                  </a:cubicBezTo>
                  <a:lnTo>
                    <a:pt x="665019" y="369461"/>
                  </a:lnTo>
                  <a:cubicBezTo>
                    <a:pt x="655783" y="375619"/>
                    <a:pt x="647841" y="384424"/>
                    <a:pt x="637310" y="387934"/>
                  </a:cubicBezTo>
                  <a:lnTo>
                    <a:pt x="581891" y="406407"/>
                  </a:lnTo>
                  <a:cubicBezTo>
                    <a:pt x="521416" y="391289"/>
                    <a:pt x="508857" y="384012"/>
                    <a:pt x="424873" y="406407"/>
                  </a:cubicBezTo>
                  <a:cubicBezTo>
                    <a:pt x="414147" y="409267"/>
                    <a:pt x="412558" y="424880"/>
                    <a:pt x="406400" y="434116"/>
                  </a:cubicBezTo>
                  <a:cubicBezTo>
                    <a:pt x="381771" y="508007"/>
                    <a:pt x="406400" y="415643"/>
                    <a:pt x="406400" y="489534"/>
                  </a:cubicBezTo>
                  <a:cubicBezTo>
                    <a:pt x="406400" y="517390"/>
                    <a:pt x="365494" y="556836"/>
                    <a:pt x="360219" y="572661"/>
                  </a:cubicBezTo>
                  <a:cubicBezTo>
                    <a:pt x="357140" y="581898"/>
                    <a:pt x="355710" y="591860"/>
                    <a:pt x="350982" y="600371"/>
                  </a:cubicBezTo>
                  <a:cubicBezTo>
                    <a:pt x="340200" y="619778"/>
                    <a:pt x="326352" y="637316"/>
                    <a:pt x="314037" y="655789"/>
                  </a:cubicBezTo>
                  <a:lnTo>
                    <a:pt x="295564" y="683498"/>
                  </a:lnTo>
                  <a:cubicBezTo>
                    <a:pt x="270070" y="759978"/>
                    <a:pt x="293293" y="728114"/>
                    <a:pt x="221673" y="775861"/>
                  </a:cubicBezTo>
                  <a:lnTo>
                    <a:pt x="193964" y="794334"/>
                  </a:lnTo>
                  <a:lnTo>
                    <a:pt x="120073" y="905171"/>
                  </a:lnTo>
                  <a:cubicBezTo>
                    <a:pt x="113915" y="914407"/>
                    <a:pt x="112131" y="929370"/>
                    <a:pt x="101600" y="932880"/>
                  </a:cubicBezTo>
                  <a:lnTo>
                    <a:pt x="73891" y="942116"/>
                  </a:lnTo>
                  <a:cubicBezTo>
                    <a:pt x="64655" y="948274"/>
                    <a:pt x="53117" y="951921"/>
                    <a:pt x="46182" y="960589"/>
                  </a:cubicBezTo>
                  <a:cubicBezTo>
                    <a:pt x="40100" y="968192"/>
                    <a:pt x="41300" y="979590"/>
                    <a:pt x="36946" y="988298"/>
                  </a:cubicBezTo>
                  <a:cubicBezTo>
                    <a:pt x="31982" y="998227"/>
                    <a:pt x="24631" y="1006771"/>
                    <a:pt x="18473" y="1016007"/>
                  </a:cubicBezTo>
                  <a:cubicBezTo>
                    <a:pt x="15394" y="1086819"/>
                    <a:pt x="14673" y="1157773"/>
                    <a:pt x="9237" y="1228443"/>
                  </a:cubicBezTo>
                  <a:cubicBezTo>
                    <a:pt x="8490" y="1238150"/>
                    <a:pt x="0" y="1246416"/>
                    <a:pt x="0" y="1256152"/>
                  </a:cubicBezTo>
                  <a:cubicBezTo>
                    <a:pt x="0" y="1280535"/>
                    <a:pt x="40911" y="1331373"/>
                    <a:pt x="46182" y="1339280"/>
                  </a:cubicBezTo>
                  <a:lnTo>
                    <a:pt x="64655" y="1366989"/>
                  </a:lnTo>
                  <a:lnTo>
                    <a:pt x="83128" y="1394698"/>
                  </a:lnTo>
                  <a:lnTo>
                    <a:pt x="101600" y="1450116"/>
                  </a:lnTo>
                  <a:cubicBezTo>
                    <a:pt x="104679" y="1459352"/>
                    <a:pt x="105436" y="1469724"/>
                    <a:pt x="110837" y="1477825"/>
                  </a:cubicBezTo>
                  <a:lnTo>
                    <a:pt x="129310" y="1505534"/>
                  </a:lnTo>
                  <a:cubicBezTo>
                    <a:pt x="160359" y="1598684"/>
                    <a:pt x="112978" y="1454174"/>
                    <a:pt x="147782" y="1570189"/>
                  </a:cubicBezTo>
                  <a:cubicBezTo>
                    <a:pt x="153377" y="1588840"/>
                    <a:pt x="155454" y="1609405"/>
                    <a:pt x="166255" y="1625607"/>
                  </a:cubicBezTo>
                  <a:lnTo>
                    <a:pt x="203200" y="1681025"/>
                  </a:lnTo>
                  <a:cubicBezTo>
                    <a:pt x="209358" y="1690261"/>
                    <a:pt x="218163" y="1698203"/>
                    <a:pt x="221673" y="1708734"/>
                  </a:cubicBezTo>
                  <a:cubicBezTo>
                    <a:pt x="245110" y="1779045"/>
                    <a:pt x="236327" y="1745058"/>
                    <a:pt x="249382" y="1810334"/>
                  </a:cubicBezTo>
                  <a:cubicBezTo>
                    <a:pt x="235204" y="1895403"/>
                    <a:pt x="239082" y="1837707"/>
                    <a:pt x="249382" y="1930407"/>
                  </a:cubicBezTo>
                  <a:cubicBezTo>
                    <a:pt x="269526" y="2111705"/>
                    <a:pt x="244995" y="1979704"/>
                    <a:pt x="267855" y="2059716"/>
                  </a:cubicBezTo>
                  <a:cubicBezTo>
                    <a:pt x="286130" y="2123682"/>
                    <a:pt x="263657" y="2076511"/>
                    <a:pt x="314037" y="2152080"/>
                  </a:cubicBezTo>
                  <a:lnTo>
                    <a:pt x="332510" y="2179789"/>
                  </a:lnTo>
                  <a:cubicBezTo>
                    <a:pt x="358293" y="2257141"/>
                    <a:pt x="320627" y="2137088"/>
                    <a:pt x="350982" y="2309098"/>
                  </a:cubicBezTo>
                  <a:cubicBezTo>
                    <a:pt x="354366" y="2328274"/>
                    <a:pt x="363297" y="2346043"/>
                    <a:pt x="369455" y="2364516"/>
                  </a:cubicBezTo>
                  <a:lnTo>
                    <a:pt x="378691" y="2392225"/>
                  </a:lnTo>
                  <a:cubicBezTo>
                    <a:pt x="412375" y="2493275"/>
                    <a:pt x="358657" y="2340220"/>
                    <a:pt x="406400" y="2447643"/>
                  </a:cubicBezTo>
                  <a:cubicBezTo>
                    <a:pt x="414308" y="2465437"/>
                    <a:pt x="424873" y="2503061"/>
                    <a:pt x="424873" y="2503061"/>
                  </a:cubicBezTo>
                  <a:cubicBezTo>
                    <a:pt x="425167" y="2506889"/>
                    <a:pt x="423766" y="2615599"/>
                    <a:pt x="443346" y="2650843"/>
                  </a:cubicBezTo>
                  <a:cubicBezTo>
                    <a:pt x="454128" y="2670251"/>
                    <a:pt x="473270" y="2685199"/>
                    <a:pt x="480291" y="2706261"/>
                  </a:cubicBezTo>
                  <a:lnTo>
                    <a:pt x="498764" y="2761680"/>
                  </a:lnTo>
                  <a:cubicBezTo>
                    <a:pt x="501843" y="2770916"/>
                    <a:pt x="506091" y="2779842"/>
                    <a:pt x="508000" y="2789389"/>
                  </a:cubicBezTo>
                  <a:cubicBezTo>
                    <a:pt x="511079" y="2804783"/>
                    <a:pt x="513831" y="2820246"/>
                    <a:pt x="517237" y="2835571"/>
                  </a:cubicBezTo>
                  <a:cubicBezTo>
                    <a:pt x="519991" y="2847963"/>
                    <a:pt x="523983" y="2860069"/>
                    <a:pt x="526473" y="2872516"/>
                  </a:cubicBezTo>
                  <a:cubicBezTo>
                    <a:pt x="549121" y="2985754"/>
                    <a:pt x="523492" y="2879060"/>
                    <a:pt x="544946" y="2964880"/>
                  </a:cubicBezTo>
                  <a:cubicBezTo>
                    <a:pt x="541867" y="2989510"/>
                    <a:pt x="540150" y="3014349"/>
                    <a:pt x="535710" y="3038771"/>
                  </a:cubicBezTo>
                  <a:cubicBezTo>
                    <a:pt x="533968" y="3048350"/>
                    <a:pt x="526473" y="3056744"/>
                    <a:pt x="526473" y="3066480"/>
                  </a:cubicBezTo>
                  <a:cubicBezTo>
                    <a:pt x="526473" y="3125058"/>
                    <a:pt x="528731" y="3183810"/>
                    <a:pt x="535710" y="3241971"/>
                  </a:cubicBezTo>
                  <a:cubicBezTo>
                    <a:pt x="538030" y="3261304"/>
                    <a:pt x="537980" y="3286588"/>
                    <a:pt x="554182" y="3297389"/>
                  </a:cubicBezTo>
                  <a:cubicBezTo>
                    <a:pt x="617701" y="3339735"/>
                    <a:pt x="588538" y="3327313"/>
                    <a:pt x="637310" y="3343571"/>
                  </a:cubicBezTo>
                  <a:cubicBezTo>
                    <a:pt x="643467" y="3355886"/>
                    <a:pt x="651826" y="3367328"/>
                    <a:pt x="655782" y="3380516"/>
                  </a:cubicBezTo>
                  <a:cubicBezTo>
                    <a:pt x="661163" y="3398454"/>
                    <a:pt x="661346" y="3417570"/>
                    <a:pt x="665019" y="3435934"/>
                  </a:cubicBezTo>
                  <a:cubicBezTo>
                    <a:pt x="667509" y="3448382"/>
                    <a:pt x="671766" y="3460432"/>
                    <a:pt x="674255" y="3472880"/>
                  </a:cubicBezTo>
                  <a:cubicBezTo>
                    <a:pt x="677928" y="3491244"/>
                    <a:pt x="680412" y="3509825"/>
                    <a:pt x="683491" y="3528298"/>
                  </a:cubicBezTo>
                  <a:cubicBezTo>
                    <a:pt x="676883" y="3561341"/>
                    <a:pt x="679566" y="3578406"/>
                    <a:pt x="655782" y="3602189"/>
                  </a:cubicBezTo>
                  <a:cubicBezTo>
                    <a:pt x="647933" y="3610038"/>
                    <a:pt x="637309" y="3614504"/>
                    <a:pt x="628073" y="3620661"/>
                  </a:cubicBezTo>
                  <a:cubicBezTo>
                    <a:pt x="621915" y="3629898"/>
                    <a:pt x="614564" y="3638442"/>
                    <a:pt x="609600" y="3648371"/>
                  </a:cubicBezTo>
                  <a:cubicBezTo>
                    <a:pt x="605246" y="3657079"/>
                    <a:pt x="607248" y="3669196"/>
                    <a:pt x="600364" y="3676080"/>
                  </a:cubicBezTo>
                  <a:cubicBezTo>
                    <a:pt x="593480" y="3682964"/>
                    <a:pt x="581891" y="3682237"/>
                    <a:pt x="572655" y="3685316"/>
                  </a:cubicBezTo>
                  <a:cubicBezTo>
                    <a:pt x="563419" y="3691474"/>
                    <a:pt x="554875" y="3698825"/>
                    <a:pt x="544946" y="3703789"/>
                  </a:cubicBezTo>
                  <a:cubicBezTo>
                    <a:pt x="536238" y="3708143"/>
                    <a:pt x="525748" y="3708297"/>
                    <a:pt x="517237" y="3713025"/>
                  </a:cubicBezTo>
                  <a:cubicBezTo>
                    <a:pt x="497829" y="3723807"/>
                    <a:pt x="461819" y="3749971"/>
                    <a:pt x="461819" y="3749971"/>
                  </a:cubicBezTo>
                  <a:cubicBezTo>
                    <a:pt x="464898" y="3762286"/>
                    <a:pt x="471055" y="3774222"/>
                    <a:pt x="471055" y="3786916"/>
                  </a:cubicBezTo>
                  <a:cubicBezTo>
                    <a:pt x="471055" y="3802615"/>
                    <a:pt x="460398" y="3817464"/>
                    <a:pt x="461819" y="3833098"/>
                  </a:cubicBezTo>
                  <a:cubicBezTo>
                    <a:pt x="463582" y="3852490"/>
                    <a:pt x="461818" y="3882358"/>
                    <a:pt x="480291" y="3888516"/>
                  </a:cubicBezTo>
                  <a:lnTo>
                    <a:pt x="535710" y="3906989"/>
                  </a:lnTo>
                  <a:cubicBezTo>
                    <a:pt x="544946" y="3910068"/>
                    <a:pt x="553758" y="3915017"/>
                    <a:pt x="563419" y="3916225"/>
                  </a:cubicBezTo>
                  <a:lnTo>
                    <a:pt x="637310" y="3925461"/>
                  </a:lnTo>
                  <a:cubicBezTo>
                    <a:pt x="666582" y="3969372"/>
                    <a:pt x="652272" y="3942641"/>
                    <a:pt x="674255" y="4008589"/>
                  </a:cubicBezTo>
                  <a:cubicBezTo>
                    <a:pt x="677334" y="4017825"/>
                    <a:pt x="678090" y="4028197"/>
                    <a:pt x="683491" y="4036298"/>
                  </a:cubicBezTo>
                  <a:lnTo>
                    <a:pt x="720437" y="4091716"/>
                  </a:lnTo>
                  <a:cubicBezTo>
                    <a:pt x="727316" y="4112354"/>
                    <a:pt x="736720" y="4156763"/>
                    <a:pt x="757382" y="4174843"/>
                  </a:cubicBezTo>
                  <a:cubicBezTo>
                    <a:pt x="774090" y="4189463"/>
                    <a:pt x="791261" y="4206405"/>
                    <a:pt x="812800" y="4211789"/>
                  </a:cubicBezTo>
                  <a:lnTo>
                    <a:pt x="849746" y="4221025"/>
                  </a:lnTo>
                  <a:cubicBezTo>
                    <a:pt x="855904" y="4230261"/>
                    <a:pt x="863711" y="4238590"/>
                    <a:pt x="868219" y="4248734"/>
                  </a:cubicBezTo>
                  <a:cubicBezTo>
                    <a:pt x="876127" y="4266528"/>
                    <a:pt x="875890" y="4287950"/>
                    <a:pt x="886691" y="4304152"/>
                  </a:cubicBezTo>
                  <a:lnTo>
                    <a:pt x="923637" y="4359571"/>
                  </a:lnTo>
                  <a:cubicBezTo>
                    <a:pt x="929795" y="4378044"/>
                    <a:pt x="931309" y="4398787"/>
                    <a:pt x="942110" y="4414989"/>
                  </a:cubicBezTo>
                  <a:cubicBezTo>
                    <a:pt x="948267" y="4424225"/>
                    <a:pt x="955618" y="4432769"/>
                    <a:pt x="960582" y="4442698"/>
                  </a:cubicBezTo>
                  <a:cubicBezTo>
                    <a:pt x="967966" y="4457467"/>
                    <a:pt x="975107" y="4493534"/>
                    <a:pt x="979055" y="4507352"/>
                  </a:cubicBezTo>
                  <a:cubicBezTo>
                    <a:pt x="981730" y="4516713"/>
                    <a:pt x="983563" y="4526550"/>
                    <a:pt x="988291" y="4535061"/>
                  </a:cubicBezTo>
                  <a:cubicBezTo>
                    <a:pt x="999073" y="4554469"/>
                    <a:pt x="1012922" y="4572007"/>
                    <a:pt x="1025237" y="4590480"/>
                  </a:cubicBezTo>
                  <a:lnTo>
                    <a:pt x="1043710" y="4618189"/>
                  </a:lnTo>
                  <a:cubicBezTo>
                    <a:pt x="1046789" y="4627425"/>
                    <a:pt x="1046062" y="4639014"/>
                    <a:pt x="1052946" y="4645898"/>
                  </a:cubicBezTo>
                  <a:cubicBezTo>
                    <a:pt x="1111184" y="4704136"/>
                    <a:pt x="1089618" y="4668852"/>
                    <a:pt x="1136073" y="4692080"/>
                  </a:cubicBezTo>
                  <a:cubicBezTo>
                    <a:pt x="1207693" y="4727890"/>
                    <a:pt x="1121843" y="4696571"/>
                    <a:pt x="1191491" y="4719789"/>
                  </a:cubicBezTo>
                  <a:cubicBezTo>
                    <a:pt x="1211919" y="4740217"/>
                    <a:pt x="1221191" y="4753112"/>
                    <a:pt x="1246910" y="4765971"/>
                  </a:cubicBezTo>
                  <a:cubicBezTo>
                    <a:pt x="1255618" y="4770325"/>
                    <a:pt x="1265383" y="4772128"/>
                    <a:pt x="1274619" y="4775207"/>
                  </a:cubicBezTo>
                  <a:cubicBezTo>
                    <a:pt x="1346237" y="4822952"/>
                    <a:pt x="1308976" y="4805132"/>
                    <a:pt x="1385455" y="4830625"/>
                  </a:cubicBezTo>
                  <a:lnTo>
                    <a:pt x="1413164" y="4839861"/>
                  </a:lnTo>
                  <a:cubicBezTo>
                    <a:pt x="1422400" y="4846019"/>
                    <a:pt x="1430729" y="4853825"/>
                    <a:pt x="1440873" y="4858334"/>
                  </a:cubicBezTo>
                  <a:cubicBezTo>
                    <a:pt x="1458667" y="4866242"/>
                    <a:pt x="1496291" y="4876807"/>
                    <a:pt x="1496291" y="4876807"/>
                  </a:cubicBezTo>
                  <a:cubicBezTo>
                    <a:pt x="1505527" y="4882965"/>
                    <a:pt x="1513606" y="4891382"/>
                    <a:pt x="1524000" y="4895280"/>
                  </a:cubicBezTo>
                  <a:cubicBezTo>
                    <a:pt x="1567691" y="4911664"/>
                    <a:pt x="1579574" y="4902951"/>
                    <a:pt x="1625600" y="4895280"/>
                  </a:cubicBezTo>
                  <a:cubicBezTo>
                    <a:pt x="1672623" y="4879605"/>
                    <a:pt x="1640155" y="4898639"/>
                    <a:pt x="1662546" y="4858334"/>
                  </a:cubicBezTo>
                  <a:cubicBezTo>
                    <a:pt x="1673328" y="4838926"/>
                    <a:pt x="1699491" y="4802916"/>
                    <a:pt x="1699491" y="4802916"/>
                  </a:cubicBezTo>
                  <a:cubicBezTo>
                    <a:pt x="1696412" y="4769049"/>
                    <a:pt x="1692767" y="4735229"/>
                    <a:pt x="1690255" y="4701316"/>
                  </a:cubicBezTo>
                  <a:cubicBezTo>
                    <a:pt x="1677035" y="4522845"/>
                    <a:pt x="1691655" y="4606710"/>
                    <a:pt x="1671782" y="4507352"/>
                  </a:cubicBezTo>
                  <a:cubicBezTo>
                    <a:pt x="1674861" y="4467328"/>
                    <a:pt x="1676329" y="4427147"/>
                    <a:pt x="1681019" y="4387280"/>
                  </a:cubicBezTo>
                  <a:cubicBezTo>
                    <a:pt x="1682502" y="4374673"/>
                    <a:pt x="1686607" y="4362493"/>
                    <a:pt x="1690255" y="4350334"/>
                  </a:cubicBezTo>
                  <a:cubicBezTo>
                    <a:pt x="1695850" y="4331683"/>
                    <a:pt x="1702570" y="4313389"/>
                    <a:pt x="1708728" y="4294916"/>
                  </a:cubicBezTo>
                  <a:cubicBezTo>
                    <a:pt x="1711807" y="4285680"/>
                    <a:pt x="1715603" y="4276652"/>
                    <a:pt x="1717964" y="4267207"/>
                  </a:cubicBezTo>
                  <a:cubicBezTo>
                    <a:pt x="1726264" y="4234007"/>
                    <a:pt x="1730576" y="4219243"/>
                    <a:pt x="1736437" y="4184080"/>
                  </a:cubicBezTo>
                  <a:cubicBezTo>
                    <a:pt x="1740016" y="4162606"/>
                    <a:pt x="1742594" y="4140977"/>
                    <a:pt x="1745673" y="4119425"/>
                  </a:cubicBezTo>
                  <a:cubicBezTo>
                    <a:pt x="1742594" y="3888516"/>
                    <a:pt x="1744984" y="3657469"/>
                    <a:pt x="1736437" y="3426698"/>
                  </a:cubicBezTo>
                  <a:cubicBezTo>
                    <a:pt x="1735716" y="3407239"/>
                    <a:pt x="1724122" y="3389753"/>
                    <a:pt x="1717964" y="3371280"/>
                  </a:cubicBezTo>
                  <a:lnTo>
                    <a:pt x="1699491" y="3315861"/>
                  </a:lnTo>
                  <a:cubicBezTo>
                    <a:pt x="1696412" y="3306625"/>
                    <a:pt x="1694609" y="3296860"/>
                    <a:pt x="1690255" y="3288152"/>
                  </a:cubicBezTo>
                  <a:lnTo>
                    <a:pt x="1671782" y="3251207"/>
                  </a:lnTo>
                  <a:lnTo>
                    <a:pt x="1653310" y="3177316"/>
                  </a:lnTo>
                  <a:cubicBezTo>
                    <a:pt x="1650231" y="3165001"/>
                    <a:pt x="1646562" y="3152819"/>
                    <a:pt x="1644073" y="3140371"/>
                  </a:cubicBezTo>
                  <a:lnTo>
                    <a:pt x="1634837" y="3094189"/>
                  </a:lnTo>
                  <a:cubicBezTo>
                    <a:pt x="1639098" y="2919482"/>
                    <a:pt x="1613978" y="2816212"/>
                    <a:pt x="1653310" y="2678552"/>
                  </a:cubicBezTo>
                  <a:cubicBezTo>
                    <a:pt x="1655985" y="2669191"/>
                    <a:pt x="1660357" y="2660330"/>
                    <a:pt x="1662546" y="2650843"/>
                  </a:cubicBezTo>
                  <a:cubicBezTo>
                    <a:pt x="1669606" y="2620250"/>
                    <a:pt x="1671091" y="2588266"/>
                    <a:pt x="1681019" y="2558480"/>
                  </a:cubicBezTo>
                  <a:lnTo>
                    <a:pt x="1699491" y="2503061"/>
                  </a:lnTo>
                  <a:lnTo>
                    <a:pt x="1708728" y="2475352"/>
                  </a:lnTo>
                  <a:cubicBezTo>
                    <a:pt x="1711807" y="2453801"/>
                    <a:pt x="1714654" y="2432215"/>
                    <a:pt x="1717964" y="2410698"/>
                  </a:cubicBezTo>
                  <a:cubicBezTo>
                    <a:pt x="1720812" y="2392188"/>
                    <a:pt x="1726100" y="2373975"/>
                    <a:pt x="1727200" y="2355280"/>
                  </a:cubicBezTo>
                  <a:cubicBezTo>
                    <a:pt x="1731909" y="2275224"/>
                    <a:pt x="1731788" y="2089958"/>
                    <a:pt x="1745673" y="1985825"/>
                  </a:cubicBezTo>
                  <a:cubicBezTo>
                    <a:pt x="1746960" y="1976174"/>
                    <a:pt x="1752348" y="1967509"/>
                    <a:pt x="1754910" y="1958116"/>
                  </a:cubicBezTo>
                  <a:cubicBezTo>
                    <a:pt x="1761590" y="1933622"/>
                    <a:pt x="1767224" y="1908855"/>
                    <a:pt x="1773382" y="1884225"/>
                  </a:cubicBezTo>
                  <a:cubicBezTo>
                    <a:pt x="1776461" y="1871910"/>
                    <a:pt x="1780130" y="1859728"/>
                    <a:pt x="1782619" y="1847280"/>
                  </a:cubicBezTo>
                  <a:cubicBezTo>
                    <a:pt x="1785698" y="1831886"/>
                    <a:pt x="1788450" y="1816423"/>
                    <a:pt x="1791855" y="1801098"/>
                  </a:cubicBezTo>
                  <a:cubicBezTo>
                    <a:pt x="1794609" y="1788706"/>
                    <a:pt x="1799004" y="1776674"/>
                    <a:pt x="1801091" y="1764152"/>
                  </a:cubicBezTo>
                  <a:cubicBezTo>
                    <a:pt x="1811247" y="1703218"/>
                    <a:pt x="1814991" y="1629640"/>
                    <a:pt x="1819564" y="1570189"/>
                  </a:cubicBezTo>
                  <a:cubicBezTo>
                    <a:pt x="1816485" y="1425486"/>
                    <a:pt x="1815403" y="1280727"/>
                    <a:pt x="1810328" y="1136080"/>
                  </a:cubicBezTo>
                  <a:cubicBezTo>
                    <a:pt x="1806016" y="1013176"/>
                    <a:pt x="1803868" y="1081626"/>
                    <a:pt x="1791855" y="997534"/>
                  </a:cubicBezTo>
                  <a:cubicBezTo>
                    <a:pt x="1787912" y="969935"/>
                    <a:pt x="1786858" y="941962"/>
                    <a:pt x="1782619" y="914407"/>
                  </a:cubicBezTo>
                  <a:cubicBezTo>
                    <a:pt x="1780689" y="901860"/>
                    <a:pt x="1776136" y="889853"/>
                    <a:pt x="1773382" y="877461"/>
                  </a:cubicBezTo>
                  <a:cubicBezTo>
                    <a:pt x="1769976" y="862136"/>
                    <a:pt x="1766954" y="846725"/>
                    <a:pt x="1764146" y="831280"/>
                  </a:cubicBezTo>
                  <a:cubicBezTo>
                    <a:pt x="1760796" y="812854"/>
                    <a:pt x="1758973" y="794143"/>
                    <a:pt x="1754910" y="775861"/>
                  </a:cubicBezTo>
                  <a:cubicBezTo>
                    <a:pt x="1752798" y="766357"/>
                    <a:pt x="1748235" y="757545"/>
                    <a:pt x="1745673" y="748152"/>
                  </a:cubicBezTo>
                  <a:cubicBezTo>
                    <a:pt x="1738993" y="723658"/>
                    <a:pt x="1732179" y="699156"/>
                    <a:pt x="1727200" y="674261"/>
                  </a:cubicBezTo>
                  <a:cubicBezTo>
                    <a:pt x="1722904" y="652778"/>
                    <a:pt x="1709605" y="578667"/>
                    <a:pt x="1699491" y="544952"/>
                  </a:cubicBezTo>
                  <a:cubicBezTo>
                    <a:pt x="1693896" y="526301"/>
                    <a:pt x="1685742" y="508424"/>
                    <a:pt x="1681019" y="489534"/>
                  </a:cubicBezTo>
                  <a:cubicBezTo>
                    <a:pt x="1676827" y="472766"/>
                    <a:pt x="1670116" y="441912"/>
                    <a:pt x="1662546" y="424880"/>
                  </a:cubicBezTo>
                  <a:cubicBezTo>
                    <a:pt x="1654158" y="406007"/>
                    <a:pt x="1642508" y="388637"/>
                    <a:pt x="1634837" y="369461"/>
                  </a:cubicBezTo>
                  <a:cubicBezTo>
                    <a:pt x="1630122" y="357675"/>
                    <a:pt x="1629087" y="344722"/>
                    <a:pt x="1625600" y="332516"/>
                  </a:cubicBezTo>
                  <a:cubicBezTo>
                    <a:pt x="1622925" y="323155"/>
                    <a:pt x="1618926" y="314200"/>
                    <a:pt x="1616364" y="304807"/>
                  </a:cubicBezTo>
                  <a:cubicBezTo>
                    <a:pt x="1609684" y="280313"/>
                    <a:pt x="1605919" y="255002"/>
                    <a:pt x="1597891" y="230916"/>
                  </a:cubicBezTo>
                  <a:cubicBezTo>
                    <a:pt x="1591734" y="212443"/>
                    <a:pt x="1590220" y="191699"/>
                    <a:pt x="1579419" y="175498"/>
                  </a:cubicBezTo>
                  <a:lnTo>
                    <a:pt x="1560946" y="147789"/>
                  </a:lnTo>
                  <a:cubicBezTo>
                    <a:pt x="1554788" y="129316"/>
                    <a:pt x="1556241" y="106140"/>
                    <a:pt x="1542473" y="92371"/>
                  </a:cubicBezTo>
                  <a:cubicBezTo>
                    <a:pt x="1525070" y="74968"/>
                    <a:pt x="1510204" y="56477"/>
                    <a:pt x="1487055" y="46189"/>
                  </a:cubicBezTo>
                  <a:cubicBezTo>
                    <a:pt x="1487040" y="46182"/>
                    <a:pt x="1417790" y="23101"/>
                    <a:pt x="1403928" y="18480"/>
                  </a:cubicBezTo>
                  <a:cubicBezTo>
                    <a:pt x="1368233" y="6581"/>
                    <a:pt x="1374628" y="7439"/>
                    <a:pt x="1330037" y="7"/>
                  </a:cubicBezTo>
                  <a:cubicBezTo>
                    <a:pt x="1327000" y="-499"/>
                    <a:pt x="1306946" y="24637"/>
                    <a:pt x="1293091" y="36952"/>
                  </a:cubicBezTo>
                  <a:close/>
                </a:path>
              </a:pathLst>
            </a:cu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4" name="Graphic 43" descr="Wireless router">
              <a:extLst>
                <a:ext uri="{FF2B5EF4-FFF2-40B4-BE49-F238E27FC236}">
                  <a16:creationId xmlns:a16="http://schemas.microsoft.com/office/drawing/2014/main" id="{030757D7-90E9-43FD-C822-0284106145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77295" y="3304466"/>
              <a:ext cx="427764" cy="427763"/>
            </a:xfrm>
            <a:prstGeom prst="rect">
              <a:avLst/>
            </a:prstGeom>
          </p:spPr>
        </p:pic>
        <p:pic>
          <p:nvPicPr>
            <p:cNvPr id="45" name="Graphic 44" descr="Cell Tower">
              <a:extLst>
                <a:ext uri="{FF2B5EF4-FFF2-40B4-BE49-F238E27FC236}">
                  <a16:creationId xmlns:a16="http://schemas.microsoft.com/office/drawing/2014/main" id="{C107AAC2-3638-9BAB-EADB-A9D68BDE3E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1721" y="1820845"/>
              <a:ext cx="472067" cy="472067"/>
            </a:xfrm>
            <a:prstGeom prst="rect">
              <a:avLst/>
            </a:prstGeom>
          </p:spPr>
        </p:pic>
        <p:pic>
          <p:nvPicPr>
            <p:cNvPr id="46" name="Graphic 45" descr="Cell Tower">
              <a:extLst>
                <a:ext uri="{FF2B5EF4-FFF2-40B4-BE49-F238E27FC236}">
                  <a16:creationId xmlns:a16="http://schemas.microsoft.com/office/drawing/2014/main" id="{669FF465-DABA-3722-46F5-FD9543AC1E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4237" y="2604047"/>
              <a:ext cx="472067" cy="472067"/>
            </a:xfrm>
            <a:prstGeom prst="rect">
              <a:avLst/>
            </a:prstGeom>
          </p:spPr>
        </p:pic>
        <p:pic>
          <p:nvPicPr>
            <p:cNvPr id="47" name="Graphic 46" descr="Cell Tower">
              <a:extLst>
                <a:ext uri="{FF2B5EF4-FFF2-40B4-BE49-F238E27FC236}">
                  <a16:creationId xmlns:a16="http://schemas.microsoft.com/office/drawing/2014/main" id="{45CA97CB-D845-9451-17B2-9D5C02056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2092" y="3881451"/>
              <a:ext cx="472067" cy="472067"/>
            </a:xfrm>
            <a:prstGeom prst="rect">
              <a:avLst/>
            </a:prstGeom>
          </p:spPr>
        </p:pic>
        <p:pic>
          <p:nvPicPr>
            <p:cNvPr id="48" name="Graphic 47" descr="Cell Tower">
              <a:extLst>
                <a:ext uri="{FF2B5EF4-FFF2-40B4-BE49-F238E27FC236}">
                  <a16:creationId xmlns:a16="http://schemas.microsoft.com/office/drawing/2014/main" id="{0B5D1192-15B7-80F9-7763-C85E5A5C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3195" y="4971625"/>
              <a:ext cx="472067" cy="472067"/>
            </a:xfrm>
            <a:prstGeom prst="rect">
              <a:avLst/>
            </a:prstGeom>
          </p:spPr>
        </p:pic>
        <p:pic>
          <p:nvPicPr>
            <p:cNvPr id="49" name="Graphic 48" descr="Database with solid fill">
              <a:extLst>
                <a:ext uri="{FF2B5EF4-FFF2-40B4-BE49-F238E27FC236}">
                  <a16:creationId xmlns:a16="http://schemas.microsoft.com/office/drawing/2014/main" id="{50C05302-6325-512D-A33F-F5157AA3F3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8144" y="3068850"/>
              <a:ext cx="640080" cy="640080"/>
            </a:xfrm>
            <a:prstGeom prst="rect">
              <a:avLst/>
            </a:prstGeom>
          </p:spPr>
        </p:pic>
        <p:pic>
          <p:nvPicPr>
            <p:cNvPr id="50" name="Graphic 49" descr="Server with solid fill">
              <a:extLst>
                <a:ext uri="{FF2B5EF4-FFF2-40B4-BE49-F238E27FC236}">
                  <a16:creationId xmlns:a16="http://schemas.microsoft.com/office/drawing/2014/main" id="{5F023202-11A2-218B-4585-F92CF244CA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3864" y="2006046"/>
              <a:ext cx="548640" cy="548640"/>
            </a:xfrm>
            <a:prstGeom prst="rect">
              <a:avLst/>
            </a:prstGeom>
          </p:spPr>
        </p:pic>
        <p:grpSp>
          <p:nvGrpSpPr>
            <p:cNvPr id="51" name="Group 50">
              <a:extLst>
                <a:ext uri="{FF2B5EF4-FFF2-40B4-BE49-F238E27FC236}">
                  <a16:creationId xmlns:a16="http://schemas.microsoft.com/office/drawing/2014/main" id="{E3E30917-4C47-339B-E8B2-57AA9F3A44C3}"/>
                </a:ext>
              </a:extLst>
            </p:cNvPr>
            <p:cNvGrpSpPr>
              <a:grpSpLocks noChangeAspect="1"/>
            </p:cNvGrpSpPr>
            <p:nvPr/>
          </p:nvGrpSpPr>
          <p:grpSpPr>
            <a:xfrm>
              <a:off x="3494619" y="3068852"/>
              <a:ext cx="523762" cy="646422"/>
              <a:chOff x="5590418" y="2353902"/>
              <a:chExt cx="914400" cy="1128543"/>
            </a:xfrm>
          </p:grpSpPr>
          <p:pic>
            <p:nvPicPr>
              <p:cNvPr id="78" name="Graphic 77" descr="Cruise ship with solid fill">
                <a:extLst>
                  <a:ext uri="{FF2B5EF4-FFF2-40B4-BE49-F238E27FC236}">
                    <a16:creationId xmlns:a16="http://schemas.microsoft.com/office/drawing/2014/main" id="{6F036C10-F2F0-4FAC-8DCD-EA2FF7299F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5590418" y="2568045"/>
                <a:ext cx="914400" cy="914400"/>
              </a:xfrm>
              <a:prstGeom prst="rect">
                <a:avLst/>
              </a:prstGeom>
            </p:spPr>
          </p:pic>
          <p:pic>
            <p:nvPicPr>
              <p:cNvPr id="79" name="Graphic 78" descr="Satellite dish with solid fill">
                <a:extLst>
                  <a:ext uri="{FF2B5EF4-FFF2-40B4-BE49-F238E27FC236}">
                    <a16:creationId xmlns:a16="http://schemas.microsoft.com/office/drawing/2014/main" id="{A7535D12-718B-6ADB-4D83-B398E46CD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741531" y="2353902"/>
                <a:ext cx="628650" cy="628651"/>
              </a:xfrm>
              <a:prstGeom prst="rect">
                <a:avLst/>
              </a:prstGeom>
            </p:spPr>
          </p:pic>
        </p:grpSp>
        <p:pic>
          <p:nvPicPr>
            <p:cNvPr id="52" name="Graphic 51" descr="Wireless router">
              <a:extLst>
                <a:ext uri="{FF2B5EF4-FFF2-40B4-BE49-F238E27FC236}">
                  <a16:creationId xmlns:a16="http://schemas.microsoft.com/office/drawing/2014/main" id="{E25E62D0-500C-740B-5898-940CE49C70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6616" y="4161136"/>
              <a:ext cx="427764" cy="427763"/>
            </a:xfrm>
            <a:prstGeom prst="rect">
              <a:avLst/>
            </a:prstGeom>
          </p:spPr>
        </p:pic>
        <p:pic>
          <p:nvPicPr>
            <p:cNvPr id="53" name="Graphic 52" descr="Wireless router">
              <a:extLst>
                <a:ext uri="{FF2B5EF4-FFF2-40B4-BE49-F238E27FC236}">
                  <a16:creationId xmlns:a16="http://schemas.microsoft.com/office/drawing/2014/main" id="{0755CFF8-E932-8395-10A6-B6D4B0015E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7035" y="4880589"/>
              <a:ext cx="427764" cy="427763"/>
            </a:xfrm>
            <a:prstGeom prst="rect">
              <a:avLst/>
            </a:prstGeom>
          </p:spPr>
        </p:pic>
        <p:pic>
          <p:nvPicPr>
            <p:cNvPr id="54" name="Graphic 53" descr="Wireless router">
              <a:extLst>
                <a:ext uri="{FF2B5EF4-FFF2-40B4-BE49-F238E27FC236}">
                  <a16:creationId xmlns:a16="http://schemas.microsoft.com/office/drawing/2014/main" id="{10630483-89A2-0681-2327-62E7DF27CB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8283" y="1924084"/>
              <a:ext cx="427764" cy="427763"/>
            </a:xfrm>
            <a:prstGeom prst="rect">
              <a:avLst/>
            </a:prstGeom>
          </p:spPr>
        </p:pic>
        <p:sp>
          <p:nvSpPr>
            <p:cNvPr id="55" name="TextBox 54">
              <a:extLst>
                <a:ext uri="{FF2B5EF4-FFF2-40B4-BE49-F238E27FC236}">
                  <a16:creationId xmlns:a16="http://schemas.microsoft.com/office/drawing/2014/main" id="{3702BB31-5012-A431-98A2-E61A9BA41FE3}"/>
                </a:ext>
              </a:extLst>
            </p:cNvPr>
            <p:cNvSpPr txBox="1"/>
            <p:nvPr/>
          </p:nvSpPr>
          <p:spPr>
            <a:xfrm>
              <a:off x="221543" y="3692687"/>
              <a:ext cx="513282" cy="338554"/>
            </a:xfrm>
            <a:prstGeom prst="rect">
              <a:avLst/>
            </a:prstGeom>
            <a:noFill/>
            <a:ln>
              <a:noFill/>
            </a:ln>
          </p:spPr>
          <p:txBody>
            <a:bodyPr wrap="none" rtlCol="0">
              <a:spAutoFit/>
            </a:bodyPr>
            <a:lstStyle/>
            <a:p>
              <a:r>
                <a:rPr lang="en-US" sz="1600" dirty="0">
                  <a:latin typeface="Cambria Math" panose="02040503050406030204" pitchFamily="18" charset="0"/>
                  <a:ea typeface="Cambria Math" panose="02040503050406030204" pitchFamily="18" charset="0"/>
                </a:rPr>
                <a:t>SAS</a:t>
              </a:r>
            </a:p>
          </p:txBody>
        </p:sp>
        <p:cxnSp>
          <p:nvCxnSpPr>
            <p:cNvPr id="56" name="Elbow Connector 55">
              <a:extLst>
                <a:ext uri="{FF2B5EF4-FFF2-40B4-BE49-F238E27FC236}">
                  <a16:creationId xmlns:a16="http://schemas.microsoft.com/office/drawing/2014/main" id="{41C1882B-8A43-80CE-7BBE-E4ACD380B778}"/>
                </a:ext>
              </a:extLst>
            </p:cNvPr>
            <p:cNvCxnSpPr>
              <a:cxnSpLocks/>
              <a:stCxn id="54" idx="1"/>
            </p:cNvCxnSpPr>
            <p:nvPr/>
          </p:nvCxnSpPr>
          <p:spPr>
            <a:xfrm rot="10800000" flipV="1">
              <a:off x="815275" y="2137966"/>
              <a:ext cx="1853009" cy="1179924"/>
            </a:xfrm>
            <a:prstGeom prst="bentConnector3">
              <a:avLst>
                <a:gd name="adj1" fmla="val 1042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1BE5F44D-7728-4110-2F5A-850A45552011}"/>
                </a:ext>
              </a:extLst>
            </p:cNvPr>
            <p:cNvCxnSpPr>
              <a:cxnSpLocks/>
              <a:stCxn id="53" idx="1"/>
            </p:cNvCxnSpPr>
            <p:nvPr/>
          </p:nvCxnSpPr>
          <p:spPr>
            <a:xfrm rot="10800000">
              <a:off x="815275" y="3325565"/>
              <a:ext cx="2171761" cy="1768907"/>
            </a:xfrm>
            <a:prstGeom prst="bentConnector3">
              <a:avLst>
                <a:gd name="adj1" fmla="val 2346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B1A18DA8-8885-F618-03F3-592B1148550A}"/>
                </a:ext>
              </a:extLst>
            </p:cNvPr>
            <p:cNvCxnSpPr>
              <a:cxnSpLocks/>
              <a:stCxn id="44" idx="1"/>
            </p:cNvCxnSpPr>
            <p:nvPr/>
          </p:nvCxnSpPr>
          <p:spPr>
            <a:xfrm rot="10800000">
              <a:off x="804067" y="3318300"/>
              <a:ext cx="1973228" cy="200049"/>
            </a:xfrm>
            <a:prstGeom prst="bentConnector3">
              <a:avLst>
                <a:gd name="adj1" fmla="val 1497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FC853767-C0DC-0C0B-5EB2-AEE0B0C7A750}"/>
                </a:ext>
              </a:extLst>
            </p:cNvPr>
            <p:cNvCxnSpPr>
              <a:cxnSpLocks/>
              <a:stCxn id="52" idx="1"/>
            </p:cNvCxnSpPr>
            <p:nvPr/>
          </p:nvCxnSpPr>
          <p:spPr>
            <a:xfrm rot="10800000">
              <a:off x="804070" y="3324036"/>
              <a:ext cx="2052547" cy="1050982"/>
            </a:xfrm>
            <a:prstGeom prst="bentConnector3">
              <a:avLst>
                <a:gd name="adj1" fmla="val 1825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785EDD-2D60-6BE8-0237-346AB5C5773D}"/>
                </a:ext>
              </a:extLst>
            </p:cNvPr>
            <p:cNvCxnSpPr>
              <a:cxnSpLocks/>
              <a:stCxn id="49" idx="0"/>
              <a:endCxn id="50" idx="2"/>
            </p:cNvCxnSpPr>
            <p:nvPr/>
          </p:nvCxnSpPr>
          <p:spPr>
            <a:xfrm flipV="1">
              <a:off x="478184" y="2554686"/>
              <a:ext cx="0" cy="514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1" name="Graphic 60" descr="Wireless outline">
              <a:extLst>
                <a:ext uri="{FF2B5EF4-FFF2-40B4-BE49-F238E27FC236}">
                  <a16:creationId xmlns:a16="http://schemas.microsoft.com/office/drawing/2014/main" id="{FF26CD29-691B-74B7-05F4-53C60ADCA7E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37746">
              <a:off x="3388237" y="2684177"/>
              <a:ext cx="308685" cy="308684"/>
            </a:xfrm>
            <a:prstGeom prst="rect">
              <a:avLst/>
            </a:prstGeom>
          </p:spPr>
        </p:pic>
        <p:pic>
          <p:nvPicPr>
            <p:cNvPr id="62" name="Graphic 61" descr="Wireless outline">
              <a:extLst>
                <a:ext uri="{FF2B5EF4-FFF2-40B4-BE49-F238E27FC236}">
                  <a16:creationId xmlns:a16="http://schemas.microsoft.com/office/drawing/2014/main" id="{DEFF557C-4AC9-B3AF-BE78-18BD20E526D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7356300">
              <a:off x="3195613" y="3111143"/>
              <a:ext cx="308684" cy="308685"/>
            </a:xfrm>
            <a:prstGeom prst="rect">
              <a:avLst/>
            </a:prstGeom>
          </p:spPr>
        </p:pic>
        <p:sp>
          <p:nvSpPr>
            <p:cNvPr id="63" name="TextBox 62">
              <a:extLst>
                <a:ext uri="{FF2B5EF4-FFF2-40B4-BE49-F238E27FC236}">
                  <a16:creationId xmlns:a16="http://schemas.microsoft.com/office/drawing/2014/main" id="{425CADE2-B493-731C-51C6-87E741E95B11}"/>
                </a:ext>
              </a:extLst>
            </p:cNvPr>
            <p:cNvSpPr txBox="1"/>
            <p:nvPr/>
          </p:nvSpPr>
          <p:spPr>
            <a:xfrm>
              <a:off x="1855577" y="5348831"/>
              <a:ext cx="526106" cy="338554"/>
            </a:xfrm>
            <a:prstGeom prst="rect">
              <a:avLst/>
            </a:prstGeom>
            <a:noFill/>
          </p:spPr>
          <p:txBody>
            <a:bodyPr wrap="none" rtlCol="0">
              <a:spAutoFit/>
            </a:bodyPr>
            <a:lstStyle/>
            <a:p>
              <a:r>
                <a:rPr lang="en-US" sz="1600" dirty="0" err="1"/>
                <a:t>gNB</a:t>
              </a:r>
              <a:endParaRPr lang="en-US" sz="1600" dirty="0"/>
            </a:p>
          </p:txBody>
        </p:sp>
        <p:sp>
          <p:nvSpPr>
            <p:cNvPr id="64" name="TextBox 63">
              <a:extLst>
                <a:ext uri="{FF2B5EF4-FFF2-40B4-BE49-F238E27FC236}">
                  <a16:creationId xmlns:a16="http://schemas.microsoft.com/office/drawing/2014/main" id="{F8FD194E-4EBE-4B1D-1FC6-97EB057F4900}"/>
                </a:ext>
              </a:extLst>
            </p:cNvPr>
            <p:cNvSpPr txBox="1"/>
            <p:nvPr/>
          </p:nvSpPr>
          <p:spPr>
            <a:xfrm>
              <a:off x="1531933" y="4265494"/>
              <a:ext cx="526106" cy="338554"/>
            </a:xfrm>
            <a:prstGeom prst="rect">
              <a:avLst/>
            </a:prstGeom>
            <a:noFill/>
          </p:spPr>
          <p:txBody>
            <a:bodyPr wrap="none" rtlCol="0">
              <a:spAutoFit/>
            </a:bodyPr>
            <a:lstStyle/>
            <a:p>
              <a:r>
                <a:rPr lang="en-US" sz="1600" dirty="0" err="1"/>
                <a:t>gNB</a:t>
              </a:r>
              <a:endParaRPr lang="en-US" sz="1600" dirty="0"/>
            </a:p>
          </p:txBody>
        </p:sp>
        <p:sp>
          <p:nvSpPr>
            <p:cNvPr id="65" name="TextBox 64">
              <a:extLst>
                <a:ext uri="{FF2B5EF4-FFF2-40B4-BE49-F238E27FC236}">
                  <a16:creationId xmlns:a16="http://schemas.microsoft.com/office/drawing/2014/main" id="{D3C6EA9F-4801-199F-D68F-863102B3F652}"/>
                </a:ext>
              </a:extLst>
            </p:cNvPr>
            <p:cNvSpPr txBox="1"/>
            <p:nvPr/>
          </p:nvSpPr>
          <p:spPr>
            <a:xfrm>
              <a:off x="1474663" y="2987674"/>
              <a:ext cx="526106" cy="338554"/>
            </a:xfrm>
            <a:prstGeom prst="rect">
              <a:avLst/>
            </a:prstGeom>
            <a:noFill/>
          </p:spPr>
          <p:txBody>
            <a:bodyPr wrap="none" rtlCol="0">
              <a:spAutoFit/>
            </a:bodyPr>
            <a:lstStyle/>
            <a:p>
              <a:r>
                <a:rPr lang="en-US" sz="1600" dirty="0" err="1"/>
                <a:t>gNB</a:t>
              </a:r>
              <a:endParaRPr lang="en-US" sz="1600" dirty="0"/>
            </a:p>
          </p:txBody>
        </p:sp>
        <p:sp>
          <p:nvSpPr>
            <p:cNvPr id="66" name="TextBox 65">
              <a:extLst>
                <a:ext uri="{FF2B5EF4-FFF2-40B4-BE49-F238E27FC236}">
                  <a16:creationId xmlns:a16="http://schemas.microsoft.com/office/drawing/2014/main" id="{DE2AA3A8-FAAD-139B-CCC7-9D2925822B42}"/>
                </a:ext>
              </a:extLst>
            </p:cNvPr>
            <p:cNvSpPr txBox="1"/>
            <p:nvPr/>
          </p:nvSpPr>
          <p:spPr>
            <a:xfrm>
              <a:off x="1727913" y="2197630"/>
              <a:ext cx="526106" cy="338554"/>
            </a:xfrm>
            <a:prstGeom prst="rect">
              <a:avLst/>
            </a:prstGeom>
            <a:noFill/>
          </p:spPr>
          <p:txBody>
            <a:bodyPr wrap="none" rtlCol="0">
              <a:spAutoFit/>
            </a:bodyPr>
            <a:lstStyle/>
            <a:p>
              <a:r>
                <a:rPr lang="en-US" sz="1600" dirty="0" err="1"/>
                <a:t>gNB</a:t>
              </a:r>
              <a:endParaRPr lang="en-US" sz="1600" dirty="0"/>
            </a:p>
          </p:txBody>
        </p:sp>
        <p:sp>
          <p:nvSpPr>
            <p:cNvPr id="67" name="TextBox 66">
              <a:extLst>
                <a:ext uri="{FF2B5EF4-FFF2-40B4-BE49-F238E27FC236}">
                  <a16:creationId xmlns:a16="http://schemas.microsoft.com/office/drawing/2014/main" id="{F6F00B5C-DDF5-0A47-2077-B8FCEF1C3394}"/>
                </a:ext>
              </a:extLst>
            </p:cNvPr>
            <p:cNvSpPr txBox="1"/>
            <p:nvPr/>
          </p:nvSpPr>
          <p:spPr>
            <a:xfrm>
              <a:off x="2998080" y="5219296"/>
              <a:ext cx="487249" cy="338554"/>
            </a:xfrm>
            <a:prstGeom prst="rect">
              <a:avLst/>
            </a:prstGeom>
            <a:noFill/>
          </p:spPr>
          <p:txBody>
            <a:bodyPr wrap="none" rtlCol="0">
              <a:spAutoFit/>
            </a:bodyPr>
            <a:lstStyle/>
            <a:p>
              <a:r>
                <a:rPr lang="en-US" sz="1600" dirty="0"/>
                <a:t>ESC</a:t>
              </a:r>
            </a:p>
          </p:txBody>
        </p:sp>
        <p:sp>
          <p:nvSpPr>
            <p:cNvPr id="68" name="TextBox 67">
              <a:extLst>
                <a:ext uri="{FF2B5EF4-FFF2-40B4-BE49-F238E27FC236}">
                  <a16:creationId xmlns:a16="http://schemas.microsoft.com/office/drawing/2014/main" id="{09745660-A58E-CFBF-883B-96993ACD87C7}"/>
                </a:ext>
              </a:extLst>
            </p:cNvPr>
            <p:cNvSpPr txBox="1"/>
            <p:nvPr/>
          </p:nvSpPr>
          <p:spPr>
            <a:xfrm>
              <a:off x="2684475" y="2258750"/>
              <a:ext cx="487249" cy="338554"/>
            </a:xfrm>
            <a:prstGeom prst="rect">
              <a:avLst/>
            </a:prstGeom>
            <a:noFill/>
          </p:spPr>
          <p:txBody>
            <a:bodyPr wrap="none" rtlCol="0">
              <a:spAutoFit/>
            </a:bodyPr>
            <a:lstStyle/>
            <a:p>
              <a:r>
                <a:rPr lang="en-US" sz="1600" dirty="0"/>
                <a:t>ESC</a:t>
              </a:r>
            </a:p>
          </p:txBody>
        </p:sp>
        <p:sp>
          <p:nvSpPr>
            <p:cNvPr id="69" name="TextBox 68">
              <a:extLst>
                <a:ext uri="{FF2B5EF4-FFF2-40B4-BE49-F238E27FC236}">
                  <a16:creationId xmlns:a16="http://schemas.microsoft.com/office/drawing/2014/main" id="{B1FD5CF3-1DBF-322C-1329-3ED703C24A34}"/>
                </a:ext>
              </a:extLst>
            </p:cNvPr>
            <p:cNvSpPr txBox="1"/>
            <p:nvPr/>
          </p:nvSpPr>
          <p:spPr>
            <a:xfrm>
              <a:off x="2772233" y="3645819"/>
              <a:ext cx="487249" cy="338554"/>
            </a:xfrm>
            <a:prstGeom prst="rect">
              <a:avLst/>
            </a:prstGeom>
            <a:noFill/>
          </p:spPr>
          <p:txBody>
            <a:bodyPr wrap="none" rtlCol="0">
              <a:spAutoFit/>
            </a:bodyPr>
            <a:lstStyle/>
            <a:p>
              <a:r>
                <a:rPr lang="en-US" sz="1600" dirty="0"/>
                <a:t>ESC</a:t>
              </a:r>
            </a:p>
          </p:txBody>
        </p:sp>
        <p:sp>
          <p:nvSpPr>
            <p:cNvPr id="70" name="TextBox 69">
              <a:extLst>
                <a:ext uri="{FF2B5EF4-FFF2-40B4-BE49-F238E27FC236}">
                  <a16:creationId xmlns:a16="http://schemas.microsoft.com/office/drawing/2014/main" id="{DABF8AE3-C7C2-4357-47E2-D12A53AA3E6A}"/>
                </a:ext>
              </a:extLst>
            </p:cNvPr>
            <p:cNvSpPr txBox="1"/>
            <p:nvPr/>
          </p:nvSpPr>
          <p:spPr>
            <a:xfrm>
              <a:off x="2867661" y="4480634"/>
              <a:ext cx="487249" cy="338554"/>
            </a:xfrm>
            <a:prstGeom prst="rect">
              <a:avLst/>
            </a:prstGeom>
            <a:noFill/>
          </p:spPr>
          <p:txBody>
            <a:bodyPr wrap="none" rtlCol="0">
              <a:spAutoFit/>
            </a:bodyPr>
            <a:lstStyle/>
            <a:p>
              <a:r>
                <a:rPr lang="en-US" sz="1600" dirty="0"/>
                <a:t>ESC</a:t>
              </a:r>
            </a:p>
          </p:txBody>
        </p:sp>
        <p:cxnSp>
          <p:nvCxnSpPr>
            <p:cNvPr id="71" name="Elbow Connector 70">
              <a:extLst>
                <a:ext uri="{FF2B5EF4-FFF2-40B4-BE49-F238E27FC236}">
                  <a16:creationId xmlns:a16="http://schemas.microsoft.com/office/drawing/2014/main" id="{23977ADA-439A-A7EF-9592-700A5633E893}"/>
                </a:ext>
              </a:extLst>
            </p:cNvPr>
            <p:cNvCxnSpPr>
              <a:cxnSpLocks/>
              <a:stCxn id="45" idx="1"/>
              <a:endCxn id="49" idx="3"/>
            </p:cNvCxnSpPr>
            <p:nvPr/>
          </p:nvCxnSpPr>
          <p:spPr>
            <a:xfrm rot="10800000" flipV="1">
              <a:off x="798225" y="2056878"/>
              <a:ext cx="913497" cy="1332011"/>
            </a:xfrm>
            <a:prstGeom prst="bentConnector3">
              <a:avLst>
                <a:gd name="adj1" fmla="val 37214"/>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76BFCCE0-1FC8-3D3F-96F1-4CCA497AD29F}"/>
                </a:ext>
              </a:extLst>
            </p:cNvPr>
            <p:cNvCxnSpPr>
              <a:cxnSpLocks/>
              <a:stCxn id="46" idx="1"/>
              <a:endCxn id="49" idx="3"/>
            </p:cNvCxnSpPr>
            <p:nvPr/>
          </p:nvCxnSpPr>
          <p:spPr>
            <a:xfrm rot="10800000" flipV="1">
              <a:off x="798225" y="2840080"/>
              <a:ext cx="656013" cy="548809"/>
            </a:xfrm>
            <a:prstGeom prst="bentConnector3">
              <a:avLst>
                <a:gd name="adj1" fmla="val 12355"/>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FB969D38-54F9-2846-C79C-3A4E21A09E79}"/>
                </a:ext>
              </a:extLst>
            </p:cNvPr>
            <p:cNvCxnSpPr>
              <a:cxnSpLocks/>
              <a:stCxn id="47" idx="1"/>
              <a:endCxn id="49" idx="3"/>
            </p:cNvCxnSpPr>
            <p:nvPr/>
          </p:nvCxnSpPr>
          <p:spPr>
            <a:xfrm rot="10800000">
              <a:off x="798224" y="3388891"/>
              <a:ext cx="713868" cy="728595"/>
            </a:xfrm>
            <a:prstGeom prst="bentConnector3">
              <a:avLst>
                <a:gd name="adj1" fmla="val 20112"/>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0C4377AC-2C2A-3277-0EE4-56BDF3BEAC48}"/>
                </a:ext>
              </a:extLst>
            </p:cNvPr>
            <p:cNvCxnSpPr>
              <a:cxnSpLocks/>
              <a:stCxn id="48" idx="1"/>
              <a:endCxn id="49" idx="3"/>
            </p:cNvCxnSpPr>
            <p:nvPr/>
          </p:nvCxnSpPr>
          <p:spPr>
            <a:xfrm rot="10800000">
              <a:off x="798225" y="3388891"/>
              <a:ext cx="1024971" cy="1818769"/>
            </a:xfrm>
            <a:prstGeom prst="bentConnector3">
              <a:avLst>
                <a:gd name="adj1" fmla="val 44053"/>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80B38C6-A678-107C-3E29-AC46BA2E8569}"/>
                </a:ext>
              </a:extLst>
            </p:cNvPr>
            <p:cNvCxnSpPr/>
            <p:nvPr/>
          </p:nvCxnSpPr>
          <p:spPr>
            <a:xfrm>
              <a:off x="864512" y="3581951"/>
              <a:ext cx="412312" cy="0"/>
            </a:xfrm>
            <a:prstGeom prst="straightConnector1">
              <a:avLst/>
            </a:prstGeom>
            <a:ln w="349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FA74F0B-60EA-120D-CFBD-1411C9C73F64}"/>
                </a:ext>
              </a:extLst>
            </p:cNvPr>
            <p:cNvCxnSpPr>
              <a:cxnSpLocks/>
            </p:cNvCxnSpPr>
            <p:nvPr/>
          </p:nvCxnSpPr>
          <p:spPr>
            <a:xfrm rot="10800000">
              <a:off x="1984159" y="3230790"/>
              <a:ext cx="412312"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0B89CE7-7157-B92A-06FB-F031A75B439B}"/>
                </a:ext>
              </a:extLst>
            </p:cNvPr>
            <p:cNvSpPr txBox="1"/>
            <p:nvPr/>
          </p:nvSpPr>
          <p:spPr>
            <a:xfrm>
              <a:off x="-49452" y="1737369"/>
              <a:ext cx="1169487" cy="338554"/>
            </a:xfrm>
            <a:prstGeom prst="rect">
              <a:avLst/>
            </a:prstGeom>
            <a:noFill/>
            <a:ln>
              <a:noFill/>
            </a:ln>
          </p:spPr>
          <p:txBody>
            <a:bodyPr wrap="none" rtlCol="0">
              <a:spAutoFit/>
            </a:bodyPr>
            <a:lstStyle/>
            <a:p>
              <a:r>
                <a:rPr lang="en-US" sz="1600" dirty="0">
                  <a:latin typeface="Cambria Math" panose="02040503050406030204" pitchFamily="18" charset="0"/>
                  <a:ea typeface="Cambria Math" panose="02040503050406030204" pitchFamily="18" charset="0"/>
                </a:rPr>
                <a:t>Edge Cloud</a:t>
              </a:r>
            </a:p>
          </p:txBody>
        </p:sp>
      </p:grpSp>
      <p:sp>
        <p:nvSpPr>
          <p:cNvPr id="81" name="TextBox 80">
            <a:extLst>
              <a:ext uri="{FF2B5EF4-FFF2-40B4-BE49-F238E27FC236}">
                <a16:creationId xmlns:a16="http://schemas.microsoft.com/office/drawing/2014/main" id="{30AF7572-9BAB-3C73-8897-8BB5767E266A}"/>
              </a:ext>
            </a:extLst>
          </p:cNvPr>
          <p:cNvSpPr txBox="1"/>
          <p:nvPr/>
        </p:nvSpPr>
        <p:spPr>
          <a:xfrm>
            <a:off x="221968" y="5250399"/>
            <a:ext cx="5099706" cy="1169551"/>
          </a:xfrm>
          <a:prstGeom prst="rect">
            <a:avLst/>
          </a:prstGeom>
          <a:noFill/>
        </p:spPr>
        <p:txBody>
          <a:bodyPr wrap="square">
            <a:spAutoFit/>
          </a:bodyPr>
          <a:lstStyle/>
          <a:p>
            <a:r>
              <a:rPr lang="en-US" sz="1400" b="0" i="0" u="none" strike="noStrike" dirty="0">
                <a:solidFill>
                  <a:srgbClr val="777777"/>
                </a:solidFill>
                <a:effectLst/>
                <a:latin typeface="Open Sans" panose="020B0606030504020204" pitchFamily="34" charset="0"/>
              </a:rPr>
              <a:t>G. Reus-</a:t>
            </a:r>
            <a:r>
              <a:rPr lang="en-US" sz="1400" b="0" i="0" u="none" strike="noStrike" dirty="0" err="1">
                <a:solidFill>
                  <a:srgbClr val="777777"/>
                </a:solidFill>
                <a:effectLst/>
                <a:latin typeface="Open Sans" panose="020B0606030504020204" pitchFamily="34" charset="0"/>
              </a:rPr>
              <a:t>Muns</a:t>
            </a:r>
            <a:r>
              <a:rPr lang="en-US" sz="1400" b="0" i="0" u="none" strike="noStrike" dirty="0">
                <a:solidFill>
                  <a:srgbClr val="777777"/>
                </a:solidFill>
                <a:effectLst/>
                <a:latin typeface="Open Sans" panose="020B0606030504020204" pitchFamily="34" charset="0"/>
              </a:rPr>
              <a:t>, P. Upadhyaya, U. Demir, N. Stephenson, N. </a:t>
            </a:r>
            <a:r>
              <a:rPr lang="en-US" sz="1400" b="0" i="0" u="none" strike="noStrike" dirty="0" err="1">
                <a:solidFill>
                  <a:srgbClr val="777777"/>
                </a:solidFill>
                <a:effectLst/>
                <a:latin typeface="Open Sans" panose="020B0606030504020204" pitchFamily="34" charset="0"/>
              </a:rPr>
              <a:t>Soltani</a:t>
            </a:r>
            <a:r>
              <a:rPr lang="en-US" sz="1400" b="0" i="0" u="none" strike="noStrike" dirty="0">
                <a:solidFill>
                  <a:srgbClr val="777777"/>
                </a:solidFill>
                <a:effectLst/>
                <a:latin typeface="Open Sans" panose="020B0606030504020204" pitchFamily="34" charset="0"/>
              </a:rPr>
              <a:t>, V. K. Shah, K. R. Chowdhury, “</a:t>
            </a:r>
            <a:r>
              <a:rPr lang="en-US" sz="1400" b="0" i="0" u="none" strike="noStrike" dirty="0" err="1">
                <a:solidFill>
                  <a:srgbClr val="777777"/>
                </a:solidFill>
                <a:effectLst/>
                <a:latin typeface="Open Sans" panose="020B0606030504020204" pitchFamily="34" charset="0"/>
              </a:rPr>
              <a:t>SenseORAN</a:t>
            </a:r>
            <a:r>
              <a:rPr lang="en-US" sz="1400" b="0" i="0" u="none" strike="noStrike" dirty="0">
                <a:solidFill>
                  <a:srgbClr val="777777"/>
                </a:solidFill>
                <a:effectLst/>
                <a:latin typeface="Open Sans" panose="020B0606030504020204" pitchFamily="34" charset="0"/>
              </a:rPr>
              <a:t>: O-RAN based Radar Detection in the CBRS Band,” </a:t>
            </a:r>
            <a:r>
              <a:rPr lang="en-US" sz="1400" b="0" i="1" u="none" strike="noStrike" dirty="0">
                <a:solidFill>
                  <a:srgbClr val="777777"/>
                </a:solidFill>
                <a:effectLst/>
                <a:latin typeface="Open Sans" panose="020B0606030504020204" pitchFamily="34" charset="0"/>
              </a:rPr>
              <a:t>IEEE Journal on Selected Areas in Communications (JSAC)</a:t>
            </a:r>
            <a:r>
              <a:rPr lang="en-US" sz="1400" b="0" i="0" u="none" strike="noStrike" dirty="0">
                <a:solidFill>
                  <a:srgbClr val="777777"/>
                </a:solidFill>
                <a:effectLst/>
                <a:latin typeface="Open Sans" panose="020B0606030504020204" pitchFamily="34" charset="0"/>
              </a:rPr>
              <a:t>, vol. 42, no. 2, August 2023.</a:t>
            </a:r>
            <a:endParaRPr lang="en-US" sz="1400" dirty="0"/>
          </a:p>
        </p:txBody>
      </p:sp>
    </p:spTree>
    <p:extLst>
      <p:ext uri="{BB962C8B-B14F-4D97-AF65-F5344CB8AC3E}">
        <p14:creationId xmlns:p14="http://schemas.microsoft.com/office/powerpoint/2010/main" val="40184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8111-3AF8-1831-9113-5B8240B7ACA7}"/>
              </a:ext>
            </a:extLst>
          </p:cNvPr>
          <p:cNvSpPr>
            <a:spLocks noGrp="1"/>
          </p:cNvSpPr>
          <p:nvPr>
            <p:ph type="title"/>
          </p:nvPr>
        </p:nvSpPr>
        <p:spPr/>
        <p:txBody>
          <a:bodyPr/>
          <a:lstStyle/>
          <a:p>
            <a:r>
              <a:rPr lang="en-US" dirty="0"/>
              <a:t>Spectrum Sensing CBRS band</a:t>
            </a:r>
          </a:p>
        </p:txBody>
      </p:sp>
      <p:pic>
        <p:nvPicPr>
          <p:cNvPr id="56" name="Graphic 55" descr="Satellite dish with solid fill">
            <a:extLst>
              <a:ext uri="{FF2B5EF4-FFF2-40B4-BE49-F238E27FC236}">
                <a16:creationId xmlns:a16="http://schemas.microsoft.com/office/drawing/2014/main" id="{F824EBCF-5319-6A95-F437-2423BC643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263009" y="4966896"/>
            <a:ext cx="510761" cy="510761"/>
          </a:xfrm>
          <a:prstGeom prst="rect">
            <a:avLst/>
          </a:prstGeom>
        </p:spPr>
      </p:pic>
      <p:sp>
        <p:nvSpPr>
          <p:cNvPr id="57" name="TextBox 56">
            <a:extLst>
              <a:ext uri="{FF2B5EF4-FFF2-40B4-BE49-F238E27FC236}">
                <a16:creationId xmlns:a16="http://schemas.microsoft.com/office/drawing/2014/main" id="{18C28240-AB21-058F-859B-96BCD7FD169B}"/>
              </a:ext>
            </a:extLst>
          </p:cNvPr>
          <p:cNvSpPr txBox="1"/>
          <p:nvPr/>
        </p:nvSpPr>
        <p:spPr>
          <a:xfrm>
            <a:off x="9004067" y="5483368"/>
            <a:ext cx="1366913" cy="369332"/>
          </a:xfrm>
          <a:prstGeom prst="rect">
            <a:avLst/>
          </a:prstGeom>
          <a:noFill/>
        </p:spPr>
        <p:txBody>
          <a:bodyPr wrap="none" rtlCol="0">
            <a:spAutoFit/>
          </a:bodyPr>
          <a:lstStyle/>
          <a:p>
            <a:r>
              <a:rPr lang="en-US" dirty="0"/>
              <a:t>Type-1 radar</a:t>
            </a:r>
          </a:p>
        </p:txBody>
      </p:sp>
      <p:pic>
        <p:nvPicPr>
          <p:cNvPr id="58" name="Picture 57">
            <a:extLst>
              <a:ext uri="{FF2B5EF4-FFF2-40B4-BE49-F238E27FC236}">
                <a16:creationId xmlns:a16="http://schemas.microsoft.com/office/drawing/2014/main" id="{74DE62BA-0643-38A8-CBDF-0641FD671C0B}"/>
              </a:ext>
            </a:extLst>
          </p:cNvPr>
          <p:cNvPicPr>
            <a:picLocks noChangeAspect="1"/>
          </p:cNvPicPr>
          <p:nvPr/>
        </p:nvPicPr>
        <p:blipFill rotWithShape="1">
          <a:blip r:embed="rId5"/>
          <a:srcRect l="12657" t="6554" r="9707" b="16700"/>
          <a:stretch/>
        </p:blipFill>
        <p:spPr>
          <a:xfrm>
            <a:off x="5217909" y="3013364"/>
            <a:ext cx="640178" cy="474624"/>
          </a:xfrm>
          <a:prstGeom prst="rect">
            <a:avLst/>
          </a:prstGeom>
        </p:spPr>
      </p:pic>
      <p:sp>
        <p:nvSpPr>
          <p:cNvPr id="59" name="Rounded Rectangle 58">
            <a:extLst>
              <a:ext uri="{FF2B5EF4-FFF2-40B4-BE49-F238E27FC236}">
                <a16:creationId xmlns:a16="http://schemas.microsoft.com/office/drawing/2014/main" id="{401D7249-7E93-E7D7-7AC6-1619A321F658}"/>
              </a:ext>
            </a:extLst>
          </p:cNvPr>
          <p:cNvSpPr/>
          <p:nvPr/>
        </p:nvSpPr>
        <p:spPr>
          <a:xfrm>
            <a:off x="6274104" y="3042226"/>
            <a:ext cx="4820516" cy="14392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err="1">
                <a:solidFill>
                  <a:schemeClr val="tx1"/>
                </a:solidFill>
              </a:rPr>
              <a:t>gNB</a:t>
            </a:r>
            <a:endParaRPr lang="en-US" sz="1400" dirty="0">
              <a:solidFill>
                <a:schemeClr val="tx1"/>
              </a:solidFill>
            </a:endParaRPr>
          </a:p>
          <a:p>
            <a:endParaRPr lang="en-US" sz="1400" dirty="0">
              <a:solidFill>
                <a:schemeClr val="tx1"/>
              </a:solidFill>
            </a:endParaRPr>
          </a:p>
        </p:txBody>
      </p:sp>
      <p:sp>
        <p:nvSpPr>
          <p:cNvPr id="60" name="Rounded Rectangle 59">
            <a:extLst>
              <a:ext uri="{FF2B5EF4-FFF2-40B4-BE49-F238E27FC236}">
                <a16:creationId xmlns:a16="http://schemas.microsoft.com/office/drawing/2014/main" id="{B37A9FD2-C3B8-29AD-BA36-09E46B51C0FD}"/>
              </a:ext>
            </a:extLst>
          </p:cNvPr>
          <p:cNvSpPr/>
          <p:nvPr/>
        </p:nvSpPr>
        <p:spPr>
          <a:xfrm>
            <a:off x="9011212" y="3172964"/>
            <a:ext cx="2007208" cy="119379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err="1">
                <a:solidFill>
                  <a:schemeClr val="tx1"/>
                </a:solidFill>
              </a:rPr>
              <a:t>gNB</a:t>
            </a:r>
            <a:endParaRPr lang="en-US" sz="1400" dirty="0">
              <a:solidFill>
                <a:schemeClr val="tx1"/>
              </a:solidFill>
            </a:endParaRPr>
          </a:p>
          <a:p>
            <a:endParaRPr lang="en-US" sz="1400" dirty="0">
              <a:solidFill>
                <a:schemeClr val="tx1"/>
              </a:solidFill>
            </a:endParaRPr>
          </a:p>
        </p:txBody>
      </p:sp>
      <p:sp>
        <p:nvSpPr>
          <p:cNvPr id="61" name="Rounded Rectangle 60">
            <a:extLst>
              <a:ext uri="{FF2B5EF4-FFF2-40B4-BE49-F238E27FC236}">
                <a16:creationId xmlns:a16="http://schemas.microsoft.com/office/drawing/2014/main" id="{B65E61F0-7E01-B92A-872F-9688EDAD1719}"/>
              </a:ext>
            </a:extLst>
          </p:cNvPr>
          <p:cNvSpPr/>
          <p:nvPr/>
        </p:nvSpPr>
        <p:spPr>
          <a:xfrm>
            <a:off x="9433577" y="4030676"/>
            <a:ext cx="870664" cy="25480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O-RU</a:t>
            </a:r>
          </a:p>
        </p:txBody>
      </p:sp>
      <p:sp>
        <p:nvSpPr>
          <p:cNvPr id="62" name="Rounded Rectangle 61">
            <a:extLst>
              <a:ext uri="{FF2B5EF4-FFF2-40B4-BE49-F238E27FC236}">
                <a16:creationId xmlns:a16="http://schemas.microsoft.com/office/drawing/2014/main" id="{93417997-A1D3-C4E9-A428-478660DF99A5}"/>
              </a:ext>
            </a:extLst>
          </p:cNvPr>
          <p:cNvSpPr/>
          <p:nvPr/>
        </p:nvSpPr>
        <p:spPr>
          <a:xfrm>
            <a:off x="9433577" y="3652312"/>
            <a:ext cx="870664" cy="25480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O-DU</a:t>
            </a:r>
          </a:p>
        </p:txBody>
      </p:sp>
      <p:sp>
        <p:nvSpPr>
          <p:cNvPr id="63" name="Rounded Rectangle 62">
            <a:extLst>
              <a:ext uri="{FF2B5EF4-FFF2-40B4-BE49-F238E27FC236}">
                <a16:creationId xmlns:a16="http://schemas.microsoft.com/office/drawing/2014/main" id="{19D87742-39C7-B710-8781-E961C13FAA8E}"/>
              </a:ext>
            </a:extLst>
          </p:cNvPr>
          <p:cNvSpPr/>
          <p:nvPr/>
        </p:nvSpPr>
        <p:spPr>
          <a:xfrm>
            <a:off x="9433578" y="3265979"/>
            <a:ext cx="870669" cy="25480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O-CU</a:t>
            </a:r>
          </a:p>
        </p:txBody>
      </p:sp>
      <p:cxnSp>
        <p:nvCxnSpPr>
          <p:cNvPr id="64" name="Straight Connector 63">
            <a:extLst>
              <a:ext uri="{FF2B5EF4-FFF2-40B4-BE49-F238E27FC236}">
                <a16:creationId xmlns:a16="http://schemas.microsoft.com/office/drawing/2014/main" id="{8832A676-A985-1EB8-9611-64F5D2B11EDD}"/>
              </a:ext>
            </a:extLst>
          </p:cNvPr>
          <p:cNvCxnSpPr>
            <a:cxnSpLocks/>
            <a:stCxn id="61" idx="0"/>
            <a:endCxn id="62" idx="2"/>
          </p:cNvCxnSpPr>
          <p:nvPr/>
        </p:nvCxnSpPr>
        <p:spPr>
          <a:xfrm flipV="1">
            <a:off x="9868909" y="3907113"/>
            <a:ext cx="0" cy="1235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65F399C-CFC3-25DE-932F-F0496F8E56F3}"/>
              </a:ext>
            </a:extLst>
          </p:cNvPr>
          <p:cNvCxnSpPr>
            <a:cxnSpLocks/>
            <a:stCxn id="62" idx="0"/>
          </p:cNvCxnSpPr>
          <p:nvPr/>
        </p:nvCxnSpPr>
        <p:spPr>
          <a:xfrm flipV="1">
            <a:off x="9868909" y="3520780"/>
            <a:ext cx="0" cy="13153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B33F5D97-C135-3B25-5FBD-B7104734DD9B}"/>
              </a:ext>
            </a:extLst>
          </p:cNvPr>
          <p:cNvGrpSpPr/>
          <p:nvPr/>
        </p:nvGrpSpPr>
        <p:grpSpPr>
          <a:xfrm>
            <a:off x="6274104" y="1153152"/>
            <a:ext cx="2178444" cy="1085527"/>
            <a:chOff x="9047057" y="3000915"/>
            <a:chExt cx="2178444" cy="1085527"/>
          </a:xfrm>
        </p:grpSpPr>
        <p:sp>
          <p:nvSpPr>
            <p:cNvPr id="67" name="Rounded Rectangle 66">
              <a:extLst>
                <a:ext uri="{FF2B5EF4-FFF2-40B4-BE49-F238E27FC236}">
                  <a16:creationId xmlns:a16="http://schemas.microsoft.com/office/drawing/2014/main" id="{2F0DA153-F716-8211-C1AC-637D72412F22}"/>
                </a:ext>
              </a:extLst>
            </p:cNvPr>
            <p:cNvSpPr/>
            <p:nvPr/>
          </p:nvSpPr>
          <p:spPr>
            <a:xfrm>
              <a:off x="9047057" y="3000915"/>
              <a:ext cx="2178444" cy="10855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Near-real-time RIC</a:t>
              </a:r>
            </a:p>
            <a:p>
              <a:endParaRPr lang="en-US" sz="1050" dirty="0">
                <a:solidFill>
                  <a:schemeClr val="tx1"/>
                </a:solidFill>
              </a:endParaRPr>
            </a:p>
          </p:txBody>
        </p:sp>
        <p:sp>
          <p:nvSpPr>
            <p:cNvPr id="68" name="Rounded Rectangle 67">
              <a:extLst>
                <a:ext uri="{FF2B5EF4-FFF2-40B4-BE49-F238E27FC236}">
                  <a16:creationId xmlns:a16="http://schemas.microsoft.com/office/drawing/2014/main" id="{4BFA71D2-10B4-ED20-97F4-A14B6232DECA}"/>
                </a:ext>
              </a:extLst>
            </p:cNvPr>
            <p:cNvSpPr/>
            <p:nvPr/>
          </p:nvSpPr>
          <p:spPr>
            <a:xfrm>
              <a:off x="9190847" y="3352824"/>
              <a:ext cx="1439824" cy="6304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Radar detection xApp </a:t>
              </a:r>
            </a:p>
            <a:p>
              <a:pPr algn="ctr"/>
              <a:endParaRPr lang="en-US" sz="1050" dirty="0">
                <a:solidFill>
                  <a:schemeClr val="tx1"/>
                </a:solidFill>
              </a:endParaRPr>
            </a:p>
          </p:txBody>
        </p:sp>
      </p:grpSp>
      <p:pic>
        <p:nvPicPr>
          <p:cNvPr id="69" name="Graphic 68" descr="Cell Tower outline">
            <a:extLst>
              <a:ext uri="{FF2B5EF4-FFF2-40B4-BE49-F238E27FC236}">
                <a16:creationId xmlns:a16="http://schemas.microsoft.com/office/drawing/2014/main" id="{E5B32111-4125-1D11-6782-FC17F48ED6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0778" y="3300263"/>
            <a:ext cx="906517" cy="906517"/>
          </a:xfrm>
          <a:prstGeom prst="rect">
            <a:avLst/>
          </a:prstGeom>
        </p:spPr>
      </p:pic>
      <p:pic>
        <p:nvPicPr>
          <p:cNvPr id="70" name="Graphic 69" descr="Smart Phone with solid fill">
            <a:extLst>
              <a:ext uri="{FF2B5EF4-FFF2-40B4-BE49-F238E27FC236}">
                <a16:creationId xmlns:a16="http://schemas.microsoft.com/office/drawing/2014/main" id="{112AA2B4-3114-C280-6D61-43A7C66D86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98255" y="5001736"/>
            <a:ext cx="540612" cy="540612"/>
          </a:xfrm>
          <a:prstGeom prst="rect">
            <a:avLst/>
          </a:prstGeom>
        </p:spPr>
      </p:pic>
      <p:sp>
        <p:nvSpPr>
          <p:cNvPr id="71" name="TextBox 70">
            <a:extLst>
              <a:ext uri="{FF2B5EF4-FFF2-40B4-BE49-F238E27FC236}">
                <a16:creationId xmlns:a16="http://schemas.microsoft.com/office/drawing/2014/main" id="{9F9EB3B8-5801-73E3-0222-98C15E838934}"/>
              </a:ext>
            </a:extLst>
          </p:cNvPr>
          <p:cNvSpPr txBox="1"/>
          <p:nvPr/>
        </p:nvSpPr>
        <p:spPr>
          <a:xfrm>
            <a:off x="8228788" y="5554028"/>
            <a:ext cx="444352" cy="369332"/>
          </a:xfrm>
          <a:prstGeom prst="rect">
            <a:avLst/>
          </a:prstGeom>
          <a:noFill/>
        </p:spPr>
        <p:txBody>
          <a:bodyPr wrap="none" rtlCol="0">
            <a:spAutoFit/>
          </a:bodyPr>
          <a:lstStyle/>
          <a:p>
            <a:r>
              <a:rPr lang="en-US" dirty="0"/>
              <a:t>UE</a:t>
            </a:r>
          </a:p>
        </p:txBody>
      </p:sp>
      <p:cxnSp>
        <p:nvCxnSpPr>
          <p:cNvPr id="72" name="Straight Arrow Connector 71">
            <a:extLst>
              <a:ext uri="{FF2B5EF4-FFF2-40B4-BE49-F238E27FC236}">
                <a16:creationId xmlns:a16="http://schemas.microsoft.com/office/drawing/2014/main" id="{AD59E606-42D4-844B-A1B8-5D3EF681E9F2}"/>
              </a:ext>
            </a:extLst>
          </p:cNvPr>
          <p:cNvCxnSpPr>
            <a:cxnSpLocks/>
          </p:cNvCxnSpPr>
          <p:nvPr/>
        </p:nvCxnSpPr>
        <p:spPr>
          <a:xfrm flipH="1" flipV="1">
            <a:off x="8539204" y="4037221"/>
            <a:ext cx="816968" cy="9645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881CFB0-0261-550C-5619-46191BBA0DC0}"/>
              </a:ext>
            </a:extLst>
          </p:cNvPr>
          <p:cNvCxnSpPr>
            <a:cxnSpLocks/>
            <a:stCxn id="70" idx="0"/>
          </p:cNvCxnSpPr>
          <p:nvPr/>
        </p:nvCxnSpPr>
        <p:spPr>
          <a:xfrm flipV="1">
            <a:off x="8468561" y="4037221"/>
            <a:ext cx="0" cy="9645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DA0622B-519E-0AE3-CE35-98D66C80EEA5}"/>
              </a:ext>
            </a:extLst>
          </p:cNvPr>
          <p:cNvSpPr txBox="1"/>
          <p:nvPr/>
        </p:nvSpPr>
        <p:spPr>
          <a:xfrm>
            <a:off x="4972651" y="3501246"/>
            <a:ext cx="1130694" cy="307777"/>
          </a:xfrm>
          <a:prstGeom prst="rect">
            <a:avLst/>
          </a:prstGeom>
          <a:noFill/>
        </p:spPr>
        <p:txBody>
          <a:bodyPr wrap="none" rtlCol="0">
            <a:spAutoFit/>
          </a:bodyPr>
          <a:lstStyle/>
          <a:p>
            <a:r>
              <a:rPr lang="en-US" sz="1400" b="1" dirty="0"/>
              <a:t>Spectrogram</a:t>
            </a:r>
          </a:p>
        </p:txBody>
      </p:sp>
      <p:cxnSp>
        <p:nvCxnSpPr>
          <p:cNvPr id="75" name="Straight Arrow Connector 74">
            <a:extLst>
              <a:ext uri="{FF2B5EF4-FFF2-40B4-BE49-F238E27FC236}">
                <a16:creationId xmlns:a16="http://schemas.microsoft.com/office/drawing/2014/main" id="{74ADE6AA-E342-B2FF-92C1-069D9BB69ED2}"/>
              </a:ext>
            </a:extLst>
          </p:cNvPr>
          <p:cNvCxnSpPr>
            <a:cxnSpLocks/>
          </p:cNvCxnSpPr>
          <p:nvPr/>
        </p:nvCxnSpPr>
        <p:spPr>
          <a:xfrm>
            <a:off x="7857718" y="1820296"/>
            <a:ext cx="794493" cy="0"/>
          </a:xfrm>
          <a:prstGeom prst="straightConnector1">
            <a:avLst/>
          </a:prstGeom>
          <a:ln w="222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Double Brace 75">
            <a:extLst>
              <a:ext uri="{FF2B5EF4-FFF2-40B4-BE49-F238E27FC236}">
                <a16:creationId xmlns:a16="http://schemas.microsoft.com/office/drawing/2014/main" id="{79E911B8-0260-2CCE-7086-645262B8A72F}"/>
              </a:ext>
            </a:extLst>
          </p:cNvPr>
          <p:cNvSpPr/>
          <p:nvPr/>
        </p:nvSpPr>
        <p:spPr>
          <a:xfrm>
            <a:off x="8709878" y="1387810"/>
            <a:ext cx="3249934" cy="843516"/>
          </a:xfrm>
          <a:prstGeom prst="brace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a:extLst>
              <a:ext uri="{FF2B5EF4-FFF2-40B4-BE49-F238E27FC236}">
                <a16:creationId xmlns:a16="http://schemas.microsoft.com/office/drawing/2014/main" id="{4A7564FC-216D-E198-0419-A2908396D610}"/>
              </a:ext>
            </a:extLst>
          </p:cNvPr>
          <p:cNvPicPr>
            <a:picLocks noChangeAspect="1"/>
          </p:cNvPicPr>
          <p:nvPr/>
        </p:nvPicPr>
        <p:blipFill rotWithShape="1">
          <a:blip r:embed="rId5"/>
          <a:srcRect l="12657" t="6554" r="9707" b="16700"/>
          <a:stretch/>
        </p:blipFill>
        <p:spPr>
          <a:xfrm>
            <a:off x="9011212" y="1523311"/>
            <a:ext cx="589869" cy="437325"/>
          </a:xfrm>
          <a:prstGeom prst="rect">
            <a:avLst/>
          </a:prstGeom>
        </p:spPr>
      </p:pic>
      <p:pic>
        <p:nvPicPr>
          <p:cNvPr id="78" name="Picture 2" descr="Neural Network Icons - Download Free Vector Icons | Noun Project">
            <a:extLst>
              <a:ext uri="{FF2B5EF4-FFF2-40B4-BE49-F238E27FC236}">
                <a16:creationId xmlns:a16="http://schemas.microsoft.com/office/drawing/2014/main" id="{33268E50-8595-1A4B-7960-104DDC5964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3865" y="1334453"/>
            <a:ext cx="843516" cy="84351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F1D6F3D0-C4C0-4CC5-2CF2-394A3F1C8F85}"/>
              </a:ext>
            </a:extLst>
          </p:cNvPr>
          <p:cNvCxnSpPr>
            <a:cxnSpLocks/>
          </p:cNvCxnSpPr>
          <p:nvPr/>
        </p:nvCxnSpPr>
        <p:spPr>
          <a:xfrm>
            <a:off x="9657161" y="1780925"/>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A754CF37-662D-3CC7-1003-1D4D1BFFFFEB}"/>
              </a:ext>
            </a:extLst>
          </p:cNvPr>
          <p:cNvCxnSpPr>
            <a:cxnSpLocks/>
          </p:cNvCxnSpPr>
          <p:nvPr/>
        </p:nvCxnSpPr>
        <p:spPr>
          <a:xfrm>
            <a:off x="10677381" y="1780925"/>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FE64ACCA-32E0-2B33-DB47-A2EA5C9D9C61}"/>
              </a:ext>
            </a:extLst>
          </p:cNvPr>
          <p:cNvSpPr txBox="1"/>
          <p:nvPr/>
        </p:nvSpPr>
        <p:spPr>
          <a:xfrm>
            <a:off x="10977154" y="1550092"/>
            <a:ext cx="856711" cy="461665"/>
          </a:xfrm>
          <a:prstGeom prst="rect">
            <a:avLst/>
          </a:prstGeom>
          <a:noFill/>
        </p:spPr>
        <p:txBody>
          <a:bodyPr wrap="square" rtlCol="0">
            <a:spAutoFit/>
          </a:bodyPr>
          <a:lstStyle/>
          <a:p>
            <a:r>
              <a:rPr lang="en-US" sz="1200" b="1" dirty="0"/>
              <a:t>Radar detection</a:t>
            </a:r>
          </a:p>
        </p:txBody>
      </p:sp>
      <p:sp>
        <p:nvSpPr>
          <p:cNvPr id="82" name="TextBox 81">
            <a:extLst>
              <a:ext uri="{FF2B5EF4-FFF2-40B4-BE49-F238E27FC236}">
                <a16:creationId xmlns:a16="http://schemas.microsoft.com/office/drawing/2014/main" id="{BDF87578-2831-FBCB-7389-266C724466A5}"/>
              </a:ext>
            </a:extLst>
          </p:cNvPr>
          <p:cNvSpPr txBox="1"/>
          <p:nvPr/>
        </p:nvSpPr>
        <p:spPr>
          <a:xfrm>
            <a:off x="8752321" y="1972592"/>
            <a:ext cx="1130694" cy="307777"/>
          </a:xfrm>
          <a:prstGeom prst="rect">
            <a:avLst/>
          </a:prstGeom>
          <a:noFill/>
        </p:spPr>
        <p:txBody>
          <a:bodyPr wrap="none" rtlCol="0">
            <a:spAutoFit/>
          </a:bodyPr>
          <a:lstStyle/>
          <a:p>
            <a:r>
              <a:rPr lang="en-US" sz="1400" b="1" dirty="0"/>
              <a:t>Spectrogram</a:t>
            </a:r>
          </a:p>
        </p:txBody>
      </p:sp>
      <p:sp>
        <p:nvSpPr>
          <p:cNvPr id="83" name="TextBox 82">
            <a:extLst>
              <a:ext uri="{FF2B5EF4-FFF2-40B4-BE49-F238E27FC236}">
                <a16:creationId xmlns:a16="http://schemas.microsoft.com/office/drawing/2014/main" id="{FC76B0C9-175B-2BE8-26DC-CE27F9EE702F}"/>
              </a:ext>
            </a:extLst>
          </p:cNvPr>
          <p:cNvSpPr txBox="1"/>
          <p:nvPr/>
        </p:nvSpPr>
        <p:spPr>
          <a:xfrm>
            <a:off x="9925458" y="1993999"/>
            <a:ext cx="676211" cy="307777"/>
          </a:xfrm>
          <a:prstGeom prst="rect">
            <a:avLst/>
          </a:prstGeom>
          <a:noFill/>
        </p:spPr>
        <p:txBody>
          <a:bodyPr wrap="none" rtlCol="0">
            <a:spAutoFit/>
          </a:bodyPr>
          <a:lstStyle/>
          <a:p>
            <a:r>
              <a:rPr lang="en-US" sz="1400" b="1" dirty="0"/>
              <a:t>Yolov3</a:t>
            </a:r>
          </a:p>
        </p:txBody>
      </p:sp>
      <p:cxnSp>
        <p:nvCxnSpPr>
          <p:cNvPr id="84" name="Elbow Connector 83">
            <a:extLst>
              <a:ext uri="{FF2B5EF4-FFF2-40B4-BE49-F238E27FC236}">
                <a16:creationId xmlns:a16="http://schemas.microsoft.com/office/drawing/2014/main" id="{6F38E4C3-CAFE-0D8A-1F6E-E99D8EA184C3}"/>
              </a:ext>
            </a:extLst>
          </p:cNvPr>
          <p:cNvCxnSpPr>
            <a:cxnSpLocks/>
            <a:stCxn id="59" idx="1"/>
            <a:endCxn id="67" idx="1"/>
          </p:cNvCxnSpPr>
          <p:nvPr/>
        </p:nvCxnSpPr>
        <p:spPr>
          <a:xfrm rot="10800000">
            <a:off x="6274104" y="1695916"/>
            <a:ext cx="12700" cy="2065924"/>
          </a:xfrm>
          <a:prstGeom prst="bent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217BA0C6-8588-B4D2-43A4-BF7472DDD13A}"/>
              </a:ext>
            </a:extLst>
          </p:cNvPr>
          <p:cNvSpPr txBox="1"/>
          <p:nvPr/>
        </p:nvSpPr>
        <p:spPr>
          <a:xfrm>
            <a:off x="5403428" y="2455787"/>
            <a:ext cx="1314142" cy="369332"/>
          </a:xfrm>
          <a:prstGeom prst="rect">
            <a:avLst/>
          </a:prstGeom>
          <a:solidFill>
            <a:schemeClr val="bg1"/>
          </a:solidFill>
        </p:spPr>
        <p:txBody>
          <a:bodyPr wrap="none" rtlCol="0">
            <a:spAutoFit/>
          </a:bodyPr>
          <a:lstStyle/>
          <a:p>
            <a:r>
              <a:rPr lang="en-US" b="1" dirty="0"/>
              <a:t>E2 interface</a:t>
            </a:r>
          </a:p>
        </p:txBody>
      </p:sp>
      <p:sp>
        <p:nvSpPr>
          <p:cNvPr id="86" name="TextBox 85">
            <a:extLst>
              <a:ext uri="{FF2B5EF4-FFF2-40B4-BE49-F238E27FC236}">
                <a16:creationId xmlns:a16="http://schemas.microsoft.com/office/drawing/2014/main" id="{74779049-1682-5DCD-4D2C-64F08267C95E}"/>
              </a:ext>
            </a:extLst>
          </p:cNvPr>
          <p:cNvSpPr txBox="1"/>
          <p:nvPr/>
        </p:nvSpPr>
        <p:spPr>
          <a:xfrm>
            <a:off x="813500" y="1751787"/>
            <a:ext cx="3939663" cy="338554"/>
          </a:xfrm>
          <a:prstGeom prst="rect">
            <a:avLst/>
          </a:prstGeom>
          <a:noFill/>
        </p:spPr>
        <p:txBody>
          <a:bodyPr wrap="square" rtlCol="0">
            <a:spAutoFit/>
          </a:bodyPr>
          <a:lstStyle/>
          <a:p>
            <a:r>
              <a:rPr lang="en-US" sz="1600" b="1" dirty="0"/>
              <a:t>Generate spectrogram from I/Q samples</a:t>
            </a:r>
          </a:p>
        </p:txBody>
      </p:sp>
      <p:sp>
        <p:nvSpPr>
          <p:cNvPr id="87" name="TextBox 86">
            <a:extLst>
              <a:ext uri="{FF2B5EF4-FFF2-40B4-BE49-F238E27FC236}">
                <a16:creationId xmlns:a16="http://schemas.microsoft.com/office/drawing/2014/main" id="{DF9FA7FD-6DC4-FD05-7580-09FA2CBCE969}"/>
              </a:ext>
            </a:extLst>
          </p:cNvPr>
          <p:cNvSpPr txBox="1"/>
          <p:nvPr/>
        </p:nvSpPr>
        <p:spPr>
          <a:xfrm>
            <a:off x="7649206" y="3455193"/>
            <a:ext cx="433132" cy="307777"/>
          </a:xfrm>
          <a:prstGeom prst="rect">
            <a:avLst/>
          </a:prstGeom>
          <a:noFill/>
        </p:spPr>
        <p:txBody>
          <a:bodyPr wrap="none" rtlCol="0">
            <a:spAutoFit/>
          </a:bodyPr>
          <a:lstStyle/>
          <a:p>
            <a:r>
              <a:rPr lang="en-US" sz="1400" b="1" dirty="0"/>
              <a:t>I/Q</a:t>
            </a:r>
          </a:p>
        </p:txBody>
      </p:sp>
      <p:cxnSp>
        <p:nvCxnSpPr>
          <p:cNvPr id="88" name="Straight Arrow Connector 87">
            <a:extLst>
              <a:ext uri="{FF2B5EF4-FFF2-40B4-BE49-F238E27FC236}">
                <a16:creationId xmlns:a16="http://schemas.microsoft.com/office/drawing/2014/main" id="{6E49AEF9-313F-4175-6475-7882E3A8C6C6}"/>
              </a:ext>
            </a:extLst>
          </p:cNvPr>
          <p:cNvCxnSpPr>
            <a:cxnSpLocks/>
            <a:stCxn id="69" idx="1"/>
          </p:cNvCxnSpPr>
          <p:nvPr/>
        </p:nvCxnSpPr>
        <p:spPr>
          <a:xfrm flipH="1" flipV="1">
            <a:off x="7649206" y="3753521"/>
            <a:ext cx="371572"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59CB681A-E7FD-F779-DB02-A9B600C43E41}"/>
              </a:ext>
            </a:extLst>
          </p:cNvPr>
          <p:cNvPicPr>
            <a:picLocks noChangeAspect="1"/>
          </p:cNvPicPr>
          <p:nvPr/>
        </p:nvPicPr>
        <p:blipFill rotWithShape="1">
          <a:blip r:embed="rId5"/>
          <a:srcRect l="12657" t="6554" r="9707" b="16700"/>
          <a:stretch/>
        </p:blipFill>
        <p:spPr>
          <a:xfrm>
            <a:off x="6798656" y="3398707"/>
            <a:ext cx="640178" cy="474624"/>
          </a:xfrm>
          <a:prstGeom prst="rect">
            <a:avLst/>
          </a:prstGeom>
        </p:spPr>
      </p:pic>
      <p:sp>
        <p:nvSpPr>
          <p:cNvPr id="90" name="TextBox 89">
            <a:extLst>
              <a:ext uri="{FF2B5EF4-FFF2-40B4-BE49-F238E27FC236}">
                <a16:creationId xmlns:a16="http://schemas.microsoft.com/office/drawing/2014/main" id="{3613F11A-F507-E696-73CA-EA6CF6EAE895}"/>
              </a:ext>
            </a:extLst>
          </p:cNvPr>
          <p:cNvSpPr txBox="1"/>
          <p:nvPr/>
        </p:nvSpPr>
        <p:spPr>
          <a:xfrm>
            <a:off x="6553398" y="3886589"/>
            <a:ext cx="1130694" cy="307777"/>
          </a:xfrm>
          <a:prstGeom prst="rect">
            <a:avLst/>
          </a:prstGeom>
          <a:noFill/>
        </p:spPr>
        <p:txBody>
          <a:bodyPr wrap="none" rtlCol="0">
            <a:spAutoFit/>
          </a:bodyPr>
          <a:lstStyle/>
          <a:p>
            <a:r>
              <a:rPr lang="en-US" sz="1400" b="1" dirty="0"/>
              <a:t>Spectrogram</a:t>
            </a:r>
          </a:p>
        </p:txBody>
      </p:sp>
      <p:sp>
        <p:nvSpPr>
          <p:cNvPr id="91" name="Oval 90">
            <a:extLst>
              <a:ext uri="{FF2B5EF4-FFF2-40B4-BE49-F238E27FC236}">
                <a16:creationId xmlns:a16="http://schemas.microsoft.com/office/drawing/2014/main" id="{3ADA8C66-2041-7BD8-532B-B073E945FD06}"/>
              </a:ext>
            </a:extLst>
          </p:cNvPr>
          <p:cNvSpPr>
            <a:spLocks noChangeAspect="1"/>
          </p:cNvSpPr>
          <p:nvPr/>
        </p:nvSpPr>
        <p:spPr>
          <a:xfrm>
            <a:off x="7663796" y="3899902"/>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1</a:t>
            </a:r>
          </a:p>
        </p:txBody>
      </p:sp>
      <p:sp>
        <p:nvSpPr>
          <p:cNvPr id="92" name="Oval 91">
            <a:extLst>
              <a:ext uri="{FF2B5EF4-FFF2-40B4-BE49-F238E27FC236}">
                <a16:creationId xmlns:a16="http://schemas.microsoft.com/office/drawing/2014/main" id="{00886622-B9C4-9A2A-7E56-16C283EFC796}"/>
              </a:ext>
            </a:extLst>
          </p:cNvPr>
          <p:cNvSpPr>
            <a:spLocks noChangeAspect="1"/>
          </p:cNvSpPr>
          <p:nvPr/>
        </p:nvSpPr>
        <p:spPr>
          <a:xfrm>
            <a:off x="4709522" y="3087489"/>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a:t>
            </a:r>
          </a:p>
        </p:txBody>
      </p:sp>
      <p:sp>
        <p:nvSpPr>
          <p:cNvPr id="93" name="Oval 92">
            <a:extLst>
              <a:ext uri="{FF2B5EF4-FFF2-40B4-BE49-F238E27FC236}">
                <a16:creationId xmlns:a16="http://schemas.microsoft.com/office/drawing/2014/main" id="{B842C024-996A-F829-C47D-0EE5950B1987}"/>
              </a:ext>
            </a:extLst>
          </p:cNvPr>
          <p:cNvSpPr>
            <a:spLocks noChangeAspect="1"/>
          </p:cNvSpPr>
          <p:nvPr/>
        </p:nvSpPr>
        <p:spPr>
          <a:xfrm>
            <a:off x="10156355" y="992084"/>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a:t>
            </a:r>
          </a:p>
        </p:txBody>
      </p:sp>
      <p:cxnSp>
        <p:nvCxnSpPr>
          <p:cNvPr id="94" name="Straight Arrow Connector 93">
            <a:extLst>
              <a:ext uri="{FF2B5EF4-FFF2-40B4-BE49-F238E27FC236}">
                <a16:creationId xmlns:a16="http://schemas.microsoft.com/office/drawing/2014/main" id="{915A1716-E238-1C11-5A60-A5BA61794AAE}"/>
              </a:ext>
            </a:extLst>
          </p:cNvPr>
          <p:cNvCxnSpPr>
            <a:cxnSpLocks/>
            <a:stCxn id="67" idx="2"/>
          </p:cNvCxnSpPr>
          <p:nvPr/>
        </p:nvCxnSpPr>
        <p:spPr>
          <a:xfrm>
            <a:off x="7363326" y="2238679"/>
            <a:ext cx="0" cy="810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94AA93D1-9146-C79C-45AA-496DD5EC84AF}"/>
              </a:ext>
            </a:extLst>
          </p:cNvPr>
          <p:cNvSpPr>
            <a:spLocks noChangeAspect="1"/>
          </p:cNvSpPr>
          <p:nvPr/>
        </p:nvSpPr>
        <p:spPr>
          <a:xfrm>
            <a:off x="7489826" y="2428791"/>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4</a:t>
            </a:r>
          </a:p>
        </p:txBody>
      </p:sp>
      <p:sp>
        <p:nvSpPr>
          <p:cNvPr id="96" name="Oval 95">
            <a:extLst>
              <a:ext uri="{FF2B5EF4-FFF2-40B4-BE49-F238E27FC236}">
                <a16:creationId xmlns:a16="http://schemas.microsoft.com/office/drawing/2014/main" id="{21F016AA-C191-E29D-87D8-110B72735C52}"/>
              </a:ext>
            </a:extLst>
          </p:cNvPr>
          <p:cNvSpPr>
            <a:spLocks noChangeAspect="1"/>
          </p:cNvSpPr>
          <p:nvPr/>
        </p:nvSpPr>
        <p:spPr>
          <a:xfrm>
            <a:off x="387442" y="1746618"/>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1</a:t>
            </a:r>
          </a:p>
        </p:txBody>
      </p:sp>
      <p:sp>
        <p:nvSpPr>
          <p:cNvPr id="97" name="TextBox 96">
            <a:extLst>
              <a:ext uri="{FF2B5EF4-FFF2-40B4-BE49-F238E27FC236}">
                <a16:creationId xmlns:a16="http://schemas.microsoft.com/office/drawing/2014/main" id="{52CB1AFD-BD0A-221C-7B83-88F70BC86777}"/>
              </a:ext>
            </a:extLst>
          </p:cNvPr>
          <p:cNvSpPr txBox="1"/>
          <p:nvPr/>
        </p:nvSpPr>
        <p:spPr>
          <a:xfrm>
            <a:off x="813500" y="2512862"/>
            <a:ext cx="3363845" cy="584775"/>
          </a:xfrm>
          <a:prstGeom prst="rect">
            <a:avLst/>
          </a:prstGeom>
          <a:noFill/>
        </p:spPr>
        <p:txBody>
          <a:bodyPr wrap="square" rtlCol="0">
            <a:spAutoFit/>
          </a:bodyPr>
          <a:lstStyle/>
          <a:p>
            <a:r>
              <a:rPr lang="en-US" sz="1600" b="1" dirty="0">
                <a:solidFill>
                  <a:schemeClr val="tx1"/>
                </a:solidFill>
              </a:rPr>
              <a:t>Send spectrogram at the near-RT RIC (E2 interface)</a:t>
            </a:r>
            <a:endParaRPr lang="en-US" sz="1600" b="1" dirty="0"/>
          </a:p>
        </p:txBody>
      </p:sp>
      <p:sp>
        <p:nvSpPr>
          <p:cNvPr id="98" name="Oval 97">
            <a:extLst>
              <a:ext uri="{FF2B5EF4-FFF2-40B4-BE49-F238E27FC236}">
                <a16:creationId xmlns:a16="http://schemas.microsoft.com/office/drawing/2014/main" id="{90F5DC72-63C8-360B-C78C-1A51F9A87056}"/>
              </a:ext>
            </a:extLst>
          </p:cNvPr>
          <p:cNvSpPr>
            <a:spLocks noChangeAspect="1"/>
          </p:cNvSpPr>
          <p:nvPr/>
        </p:nvSpPr>
        <p:spPr>
          <a:xfrm>
            <a:off x="387442" y="2507693"/>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a:t>
            </a:r>
          </a:p>
        </p:txBody>
      </p:sp>
      <p:sp>
        <p:nvSpPr>
          <p:cNvPr id="99" name="Oval 98">
            <a:extLst>
              <a:ext uri="{FF2B5EF4-FFF2-40B4-BE49-F238E27FC236}">
                <a16:creationId xmlns:a16="http://schemas.microsoft.com/office/drawing/2014/main" id="{8DFD9F48-9F93-E770-881A-BC87D79615C2}"/>
              </a:ext>
            </a:extLst>
          </p:cNvPr>
          <p:cNvSpPr>
            <a:spLocks noChangeAspect="1"/>
          </p:cNvSpPr>
          <p:nvPr/>
        </p:nvSpPr>
        <p:spPr>
          <a:xfrm>
            <a:off x="387442" y="3343608"/>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a:t>
            </a:r>
          </a:p>
        </p:txBody>
      </p:sp>
      <p:sp>
        <p:nvSpPr>
          <p:cNvPr id="100" name="TextBox 99">
            <a:extLst>
              <a:ext uri="{FF2B5EF4-FFF2-40B4-BE49-F238E27FC236}">
                <a16:creationId xmlns:a16="http://schemas.microsoft.com/office/drawing/2014/main" id="{46B64C70-262A-DEA5-9CED-FB53BCD0889A}"/>
              </a:ext>
            </a:extLst>
          </p:cNvPr>
          <p:cNvSpPr txBox="1"/>
          <p:nvPr/>
        </p:nvSpPr>
        <p:spPr>
          <a:xfrm>
            <a:off x="809641" y="3351210"/>
            <a:ext cx="3363845" cy="338554"/>
          </a:xfrm>
          <a:prstGeom prst="rect">
            <a:avLst/>
          </a:prstGeom>
          <a:noFill/>
        </p:spPr>
        <p:txBody>
          <a:bodyPr wrap="square" rtlCol="0">
            <a:spAutoFit/>
          </a:bodyPr>
          <a:lstStyle/>
          <a:p>
            <a:r>
              <a:rPr lang="en-US" sz="1600" b="1" dirty="0">
                <a:solidFill>
                  <a:schemeClr val="tx1"/>
                </a:solidFill>
              </a:rPr>
              <a:t>Run radar detection xApp</a:t>
            </a:r>
            <a:endParaRPr lang="en-US" sz="1600" b="1" dirty="0"/>
          </a:p>
        </p:txBody>
      </p:sp>
      <p:sp>
        <p:nvSpPr>
          <p:cNvPr id="101" name="Oval 100">
            <a:extLst>
              <a:ext uri="{FF2B5EF4-FFF2-40B4-BE49-F238E27FC236}">
                <a16:creationId xmlns:a16="http://schemas.microsoft.com/office/drawing/2014/main" id="{602991A0-6632-D3B0-1517-4CB0D676032B}"/>
              </a:ext>
            </a:extLst>
          </p:cNvPr>
          <p:cNvSpPr>
            <a:spLocks noChangeAspect="1"/>
          </p:cNvSpPr>
          <p:nvPr/>
        </p:nvSpPr>
        <p:spPr>
          <a:xfrm>
            <a:off x="387442" y="4106604"/>
            <a:ext cx="356979" cy="35697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4</a:t>
            </a:r>
          </a:p>
        </p:txBody>
      </p:sp>
      <p:sp>
        <p:nvSpPr>
          <p:cNvPr id="102" name="TextBox 101">
            <a:extLst>
              <a:ext uri="{FF2B5EF4-FFF2-40B4-BE49-F238E27FC236}">
                <a16:creationId xmlns:a16="http://schemas.microsoft.com/office/drawing/2014/main" id="{54266264-9398-F3DA-3B20-42DBA78220A7}"/>
              </a:ext>
            </a:extLst>
          </p:cNvPr>
          <p:cNvSpPr txBox="1"/>
          <p:nvPr/>
        </p:nvSpPr>
        <p:spPr>
          <a:xfrm>
            <a:off x="809641" y="4114206"/>
            <a:ext cx="3363845" cy="338554"/>
          </a:xfrm>
          <a:prstGeom prst="rect">
            <a:avLst/>
          </a:prstGeom>
          <a:noFill/>
        </p:spPr>
        <p:txBody>
          <a:bodyPr wrap="square" rtlCol="0">
            <a:spAutoFit/>
          </a:bodyPr>
          <a:lstStyle/>
          <a:p>
            <a:r>
              <a:rPr lang="en-US" sz="1600" b="1" dirty="0">
                <a:solidFill>
                  <a:schemeClr val="tx1"/>
                </a:solidFill>
              </a:rPr>
              <a:t>Update </a:t>
            </a:r>
            <a:r>
              <a:rPr lang="en-US" sz="1600" b="1" dirty="0" err="1">
                <a:solidFill>
                  <a:schemeClr val="tx1"/>
                </a:solidFill>
              </a:rPr>
              <a:t>gNB</a:t>
            </a:r>
            <a:r>
              <a:rPr lang="en-US" sz="1600" b="1" dirty="0">
                <a:solidFill>
                  <a:schemeClr val="tx1"/>
                </a:solidFill>
              </a:rPr>
              <a:t> configuration </a:t>
            </a:r>
            <a:endParaRPr lang="en-US" sz="1600" b="1" dirty="0"/>
          </a:p>
        </p:txBody>
      </p:sp>
    </p:spTree>
    <p:extLst>
      <p:ext uri="{BB962C8B-B14F-4D97-AF65-F5344CB8AC3E}">
        <p14:creationId xmlns:p14="http://schemas.microsoft.com/office/powerpoint/2010/main" val="402244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8111-3AF8-1831-9113-5B8240B7ACA7}"/>
              </a:ext>
            </a:extLst>
          </p:cNvPr>
          <p:cNvSpPr>
            <a:spLocks noGrp="1"/>
          </p:cNvSpPr>
          <p:nvPr>
            <p:ph type="title"/>
          </p:nvPr>
        </p:nvSpPr>
        <p:spPr/>
        <p:txBody>
          <a:bodyPr/>
          <a:lstStyle/>
          <a:p>
            <a:r>
              <a:rPr lang="en-US" dirty="0"/>
              <a:t>Spectrum Sensing CBRS band</a:t>
            </a:r>
          </a:p>
        </p:txBody>
      </p:sp>
      <p:pic>
        <p:nvPicPr>
          <p:cNvPr id="3" name="Picture 2">
            <a:extLst>
              <a:ext uri="{FF2B5EF4-FFF2-40B4-BE49-F238E27FC236}">
                <a16:creationId xmlns:a16="http://schemas.microsoft.com/office/drawing/2014/main" id="{370B4279-4257-A0C5-C6C9-B987B9ABF1E6}"/>
              </a:ext>
            </a:extLst>
          </p:cNvPr>
          <p:cNvPicPr>
            <a:picLocks noChangeAspect="1"/>
          </p:cNvPicPr>
          <p:nvPr/>
        </p:nvPicPr>
        <p:blipFill rotWithShape="1">
          <a:blip r:embed="rId2"/>
          <a:srcRect l="5396" t="21077" r="19567" b="18850"/>
          <a:stretch/>
        </p:blipFill>
        <p:spPr>
          <a:xfrm>
            <a:off x="6483927" y="992425"/>
            <a:ext cx="4525734" cy="4688879"/>
          </a:xfrm>
          <a:prstGeom prst="rect">
            <a:avLst/>
          </a:prstGeom>
        </p:spPr>
      </p:pic>
      <p:sp>
        <p:nvSpPr>
          <p:cNvPr id="5" name="TextBox 4">
            <a:extLst>
              <a:ext uri="{FF2B5EF4-FFF2-40B4-BE49-F238E27FC236}">
                <a16:creationId xmlns:a16="http://schemas.microsoft.com/office/drawing/2014/main" id="{BC1BC341-833D-5C4B-11D7-B25194650E97}"/>
              </a:ext>
            </a:extLst>
          </p:cNvPr>
          <p:cNvSpPr txBox="1"/>
          <p:nvPr/>
        </p:nvSpPr>
        <p:spPr>
          <a:xfrm>
            <a:off x="9576833" y="5096529"/>
            <a:ext cx="2615167" cy="584775"/>
          </a:xfrm>
          <a:prstGeom prst="rect">
            <a:avLst/>
          </a:prstGeom>
          <a:noFill/>
        </p:spPr>
        <p:txBody>
          <a:bodyPr wrap="square" rtlCol="0">
            <a:spAutoFit/>
          </a:bodyPr>
          <a:lstStyle/>
          <a:p>
            <a:r>
              <a:rPr lang="en-US" sz="1600" b="1" dirty="0"/>
              <a:t>Total running time = 866ms</a:t>
            </a:r>
          </a:p>
        </p:txBody>
      </p:sp>
      <p:pic>
        <p:nvPicPr>
          <p:cNvPr id="6" name="Picture 2" descr="Neural Network Icons - Download Free Vector Icons | Noun Project">
            <a:extLst>
              <a:ext uri="{FF2B5EF4-FFF2-40B4-BE49-F238E27FC236}">
                <a16:creationId xmlns:a16="http://schemas.microsoft.com/office/drawing/2014/main" id="{3FD586A3-694B-E644-AB13-F92C01FDE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49" y="3249989"/>
            <a:ext cx="843516" cy="8435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F9B02C3-8CB6-B70C-D16C-51B58A2D6331}"/>
              </a:ext>
            </a:extLst>
          </p:cNvPr>
          <p:cNvCxnSpPr>
            <a:cxnSpLocks/>
          </p:cNvCxnSpPr>
          <p:nvPr/>
        </p:nvCxnSpPr>
        <p:spPr>
          <a:xfrm>
            <a:off x="2014045" y="3696461"/>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479299C-589B-7C87-FED2-9503AA0F548B}"/>
              </a:ext>
            </a:extLst>
          </p:cNvPr>
          <p:cNvCxnSpPr>
            <a:cxnSpLocks/>
          </p:cNvCxnSpPr>
          <p:nvPr/>
        </p:nvCxnSpPr>
        <p:spPr>
          <a:xfrm>
            <a:off x="3034265" y="3696461"/>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08ED40-2001-6CA9-FACD-C4D67B0FBD58}"/>
              </a:ext>
            </a:extLst>
          </p:cNvPr>
          <p:cNvSpPr txBox="1"/>
          <p:nvPr/>
        </p:nvSpPr>
        <p:spPr>
          <a:xfrm>
            <a:off x="2282342" y="3909535"/>
            <a:ext cx="763094" cy="307777"/>
          </a:xfrm>
          <a:prstGeom prst="rect">
            <a:avLst/>
          </a:prstGeom>
          <a:noFill/>
        </p:spPr>
        <p:txBody>
          <a:bodyPr wrap="none" rtlCol="0">
            <a:spAutoFit/>
          </a:bodyPr>
          <a:lstStyle/>
          <a:p>
            <a:r>
              <a:rPr lang="en-US" sz="1400" b="1" dirty="0"/>
              <a:t>YOLOv3</a:t>
            </a:r>
          </a:p>
        </p:txBody>
      </p:sp>
      <p:pic>
        <p:nvPicPr>
          <p:cNvPr id="10" name="Picture 9" descr="A picture containing text, stationary, writing implement, marker&#10;&#10;Description automatically generated">
            <a:extLst>
              <a:ext uri="{FF2B5EF4-FFF2-40B4-BE49-F238E27FC236}">
                <a16:creationId xmlns:a16="http://schemas.microsoft.com/office/drawing/2014/main" id="{1825CBB3-5EB2-8542-C451-1C04A5A9DE02}"/>
              </a:ext>
            </a:extLst>
          </p:cNvPr>
          <p:cNvPicPr>
            <a:picLocks noChangeAspect="1"/>
          </p:cNvPicPr>
          <p:nvPr/>
        </p:nvPicPr>
        <p:blipFill>
          <a:blip r:embed="rId4"/>
          <a:stretch>
            <a:fillRect/>
          </a:stretch>
        </p:blipFill>
        <p:spPr>
          <a:xfrm>
            <a:off x="1" y="2668545"/>
            <a:ext cx="1748923" cy="1748923"/>
          </a:xfrm>
          <a:prstGeom prst="rect">
            <a:avLst/>
          </a:prstGeom>
        </p:spPr>
      </p:pic>
      <p:pic>
        <p:nvPicPr>
          <p:cNvPr id="11" name="Picture 10" descr="A picture containing text, stationary, writing implement, marker&#10;&#10;Description automatically generated">
            <a:extLst>
              <a:ext uri="{FF2B5EF4-FFF2-40B4-BE49-F238E27FC236}">
                <a16:creationId xmlns:a16="http://schemas.microsoft.com/office/drawing/2014/main" id="{D476D98C-BB43-92EF-3A4C-1E75044F6414}"/>
              </a:ext>
            </a:extLst>
          </p:cNvPr>
          <p:cNvPicPr>
            <a:picLocks noChangeAspect="1"/>
          </p:cNvPicPr>
          <p:nvPr/>
        </p:nvPicPr>
        <p:blipFill>
          <a:blip r:embed="rId4"/>
          <a:stretch>
            <a:fillRect/>
          </a:stretch>
        </p:blipFill>
        <p:spPr>
          <a:xfrm>
            <a:off x="5143843" y="2636794"/>
            <a:ext cx="1748923" cy="1748923"/>
          </a:xfrm>
          <a:prstGeom prst="rect">
            <a:avLst/>
          </a:prstGeom>
        </p:spPr>
      </p:pic>
      <p:sp>
        <p:nvSpPr>
          <p:cNvPr id="12" name="Rectangle 11">
            <a:extLst>
              <a:ext uri="{FF2B5EF4-FFF2-40B4-BE49-F238E27FC236}">
                <a16:creationId xmlns:a16="http://schemas.microsoft.com/office/drawing/2014/main" id="{4AE0D731-70B6-6DA1-7208-25BD8FDE3780}"/>
              </a:ext>
            </a:extLst>
          </p:cNvPr>
          <p:cNvSpPr/>
          <p:nvPr/>
        </p:nvSpPr>
        <p:spPr>
          <a:xfrm>
            <a:off x="5699511" y="2620918"/>
            <a:ext cx="454729" cy="177393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FE896811-271D-B7F9-9AF2-09BD96BAC494}"/>
              </a:ext>
            </a:extLst>
          </p:cNvPr>
          <p:cNvCxnSpPr>
            <a:cxnSpLocks/>
          </p:cNvCxnSpPr>
          <p:nvPr/>
        </p:nvCxnSpPr>
        <p:spPr>
          <a:xfrm flipV="1">
            <a:off x="5926875" y="2467522"/>
            <a:ext cx="0" cy="153397"/>
          </a:xfrm>
          <a:prstGeom prst="straightConnector1">
            <a:avLst/>
          </a:prstGeom>
          <a:ln w="2222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43F468-B749-CB7A-F408-C8589D1C1872}"/>
              </a:ext>
            </a:extLst>
          </p:cNvPr>
          <p:cNvSpPr txBox="1"/>
          <p:nvPr/>
        </p:nvSpPr>
        <p:spPr>
          <a:xfrm>
            <a:off x="5342297" y="2176172"/>
            <a:ext cx="1206997" cy="307777"/>
          </a:xfrm>
          <a:prstGeom prst="rect">
            <a:avLst/>
          </a:prstGeom>
          <a:noFill/>
        </p:spPr>
        <p:txBody>
          <a:bodyPr wrap="none" rtlCol="0">
            <a:spAutoFit/>
          </a:bodyPr>
          <a:lstStyle/>
          <a:p>
            <a:r>
              <a:rPr lang="en-US" sz="1400" b="1" dirty="0">
                <a:solidFill>
                  <a:srgbClr val="C00000"/>
                </a:solidFill>
              </a:rPr>
              <a:t>Bounding box</a:t>
            </a:r>
          </a:p>
        </p:txBody>
      </p:sp>
      <p:sp>
        <p:nvSpPr>
          <p:cNvPr id="15" name="TextBox 14">
            <a:extLst>
              <a:ext uri="{FF2B5EF4-FFF2-40B4-BE49-F238E27FC236}">
                <a16:creationId xmlns:a16="http://schemas.microsoft.com/office/drawing/2014/main" id="{9BB575A2-391B-69E2-1043-D7D263F8FC83}"/>
              </a:ext>
            </a:extLst>
          </p:cNvPr>
          <p:cNvSpPr txBox="1"/>
          <p:nvPr/>
        </p:nvSpPr>
        <p:spPr>
          <a:xfrm>
            <a:off x="120560" y="4437692"/>
            <a:ext cx="1557093" cy="307777"/>
          </a:xfrm>
          <a:prstGeom prst="rect">
            <a:avLst/>
          </a:prstGeom>
          <a:noFill/>
        </p:spPr>
        <p:txBody>
          <a:bodyPr wrap="none" rtlCol="0">
            <a:spAutoFit/>
          </a:bodyPr>
          <a:lstStyle/>
          <a:p>
            <a:r>
              <a:rPr lang="en-US" sz="1400" b="1" dirty="0"/>
              <a:t>Input spectrogram</a:t>
            </a:r>
          </a:p>
        </p:txBody>
      </p:sp>
      <p:sp>
        <p:nvSpPr>
          <p:cNvPr id="16" name="Rectangle 15">
            <a:extLst>
              <a:ext uri="{FF2B5EF4-FFF2-40B4-BE49-F238E27FC236}">
                <a16:creationId xmlns:a16="http://schemas.microsoft.com/office/drawing/2014/main" id="{835B2CEE-5434-C07F-0245-727E6DA931C8}"/>
              </a:ext>
            </a:extLst>
          </p:cNvPr>
          <p:cNvSpPr/>
          <p:nvPr/>
        </p:nvSpPr>
        <p:spPr>
          <a:xfrm>
            <a:off x="3529880" y="3196772"/>
            <a:ext cx="313325" cy="99105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B1B3B99-A8E4-55F9-EE57-09F5A2064632}"/>
              </a:ext>
            </a:extLst>
          </p:cNvPr>
          <p:cNvSpPr txBox="1"/>
          <p:nvPr/>
        </p:nvSpPr>
        <p:spPr>
          <a:xfrm>
            <a:off x="2935555" y="4434821"/>
            <a:ext cx="1679883" cy="307777"/>
          </a:xfrm>
          <a:prstGeom prst="rect">
            <a:avLst/>
          </a:prstGeom>
          <a:noFill/>
        </p:spPr>
        <p:txBody>
          <a:bodyPr wrap="none" rtlCol="0">
            <a:spAutoFit/>
          </a:bodyPr>
          <a:lstStyle/>
          <a:p>
            <a:r>
              <a:rPr lang="en-US" sz="1400" b="1" dirty="0"/>
              <a:t>Radar bounding box</a:t>
            </a:r>
          </a:p>
        </p:txBody>
      </p:sp>
      <p:cxnSp>
        <p:nvCxnSpPr>
          <p:cNvPr id="18" name="Straight Arrow Connector 17">
            <a:extLst>
              <a:ext uri="{FF2B5EF4-FFF2-40B4-BE49-F238E27FC236}">
                <a16:creationId xmlns:a16="http://schemas.microsoft.com/office/drawing/2014/main" id="{5D89A8D0-9718-045E-B1C0-4F416CE56474}"/>
              </a:ext>
            </a:extLst>
          </p:cNvPr>
          <p:cNvCxnSpPr>
            <a:cxnSpLocks/>
          </p:cNvCxnSpPr>
          <p:nvPr/>
        </p:nvCxnSpPr>
        <p:spPr>
          <a:xfrm>
            <a:off x="4720825" y="3711585"/>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2A7212A-0722-F58B-980D-2441C739D69C}"/>
              </a:ext>
            </a:extLst>
          </p:cNvPr>
          <p:cNvSpPr>
            <a:spLocks noChangeAspect="1"/>
          </p:cNvSpPr>
          <p:nvPr/>
        </p:nvSpPr>
        <p:spPr>
          <a:xfrm>
            <a:off x="4338820" y="3570332"/>
            <a:ext cx="282505" cy="28250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20" name="Straight Arrow Connector 19">
            <a:extLst>
              <a:ext uri="{FF2B5EF4-FFF2-40B4-BE49-F238E27FC236}">
                <a16:creationId xmlns:a16="http://schemas.microsoft.com/office/drawing/2014/main" id="{7DA58327-9F9E-56C7-A504-D0F256D4227C}"/>
              </a:ext>
            </a:extLst>
          </p:cNvPr>
          <p:cNvCxnSpPr>
            <a:cxnSpLocks/>
          </p:cNvCxnSpPr>
          <p:nvPr/>
        </p:nvCxnSpPr>
        <p:spPr>
          <a:xfrm>
            <a:off x="3958825" y="3711584"/>
            <a:ext cx="282505" cy="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4A171DD4-A37C-6372-2BC7-C4ABE055655D}"/>
              </a:ext>
            </a:extLst>
          </p:cNvPr>
          <p:cNvCxnSpPr>
            <a:cxnSpLocks/>
            <a:stCxn id="10" idx="0"/>
            <a:endCxn id="19" idx="0"/>
          </p:cNvCxnSpPr>
          <p:nvPr/>
        </p:nvCxnSpPr>
        <p:spPr>
          <a:xfrm rot="16200000" flipH="1">
            <a:off x="2226374" y="1316633"/>
            <a:ext cx="901787" cy="3605610"/>
          </a:xfrm>
          <a:prstGeom prst="bentConnector3">
            <a:avLst>
              <a:gd name="adj1" fmla="val -2535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B9AF9C-0126-B0D9-D37B-299393FE7C8B}"/>
              </a:ext>
            </a:extLst>
          </p:cNvPr>
          <p:cNvSpPr txBox="1"/>
          <p:nvPr/>
        </p:nvSpPr>
        <p:spPr>
          <a:xfrm>
            <a:off x="5332154" y="4449228"/>
            <a:ext cx="1372299" cy="307777"/>
          </a:xfrm>
          <a:prstGeom prst="rect">
            <a:avLst/>
          </a:prstGeom>
          <a:noFill/>
        </p:spPr>
        <p:txBody>
          <a:bodyPr wrap="none" rtlCol="0">
            <a:spAutoFit/>
          </a:bodyPr>
          <a:lstStyle/>
          <a:p>
            <a:r>
              <a:rPr lang="en-US" sz="1400" b="1" dirty="0"/>
              <a:t>Radar detection</a:t>
            </a:r>
          </a:p>
        </p:txBody>
      </p:sp>
      <p:pic>
        <p:nvPicPr>
          <p:cNvPr id="23" name="Picture 22" descr="A picture containing text, stationary, writing implement, marker&#10;&#10;Description automatically generated">
            <a:extLst>
              <a:ext uri="{FF2B5EF4-FFF2-40B4-BE49-F238E27FC236}">
                <a16:creationId xmlns:a16="http://schemas.microsoft.com/office/drawing/2014/main" id="{E2E4FB3E-6375-82B2-39AD-D8D4C9F0864C}"/>
              </a:ext>
            </a:extLst>
          </p:cNvPr>
          <p:cNvPicPr>
            <a:picLocks noChangeAspect="1"/>
          </p:cNvPicPr>
          <p:nvPr/>
        </p:nvPicPr>
        <p:blipFill rotWithShape="1">
          <a:blip r:embed="rId4"/>
          <a:srcRect l="31574" t="9243" r="39163" b="62433"/>
          <a:stretch/>
        </p:blipFill>
        <p:spPr>
          <a:xfrm>
            <a:off x="3486337" y="5173014"/>
            <a:ext cx="1182643" cy="1144690"/>
          </a:xfrm>
          <a:prstGeom prst="ellipse">
            <a:avLst/>
          </a:prstGeom>
          <a:ln>
            <a:solidFill>
              <a:srgbClr val="C00000"/>
            </a:solidFill>
          </a:ln>
        </p:spPr>
      </p:pic>
      <p:sp>
        <p:nvSpPr>
          <p:cNvPr id="24" name="Oval 23">
            <a:extLst>
              <a:ext uri="{FF2B5EF4-FFF2-40B4-BE49-F238E27FC236}">
                <a16:creationId xmlns:a16="http://schemas.microsoft.com/office/drawing/2014/main" id="{DC12E9BB-95E7-9361-BF66-58D93EEB03EB}"/>
              </a:ext>
            </a:extLst>
          </p:cNvPr>
          <p:cNvSpPr>
            <a:spLocks noChangeAspect="1"/>
          </p:cNvSpPr>
          <p:nvPr/>
        </p:nvSpPr>
        <p:spPr>
          <a:xfrm>
            <a:off x="5606284" y="2720677"/>
            <a:ext cx="614464" cy="614464"/>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D6C9AA04-B48B-A830-E41D-6FB03827324D}"/>
              </a:ext>
            </a:extLst>
          </p:cNvPr>
          <p:cNvCxnSpPr>
            <a:cxnSpLocks/>
            <a:stCxn id="24" idx="4"/>
          </p:cNvCxnSpPr>
          <p:nvPr/>
        </p:nvCxnSpPr>
        <p:spPr>
          <a:xfrm flipH="1">
            <a:off x="4327649" y="3335141"/>
            <a:ext cx="1585867" cy="183787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51AE4EF-F788-4DD6-D861-63B7D337A9D1}"/>
              </a:ext>
            </a:extLst>
          </p:cNvPr>
          <p:cNvSpPr txBox="1"/>
          <p:nvPr/>
        </p:nvSpPr>
        <p:spPr>
          <a:xfrm>
            <a:off x="7581089" y="2179142"/>
            <a:ext cx="527709" cy="261610"/>
          </a:xfrm>
          <a:prstGeom prst="rect">
            <a:avLst/>
          </a:prstGeom>
          <a:noFill/>
        </p:spPr>
        <p:txBody>
          <a:bodyPr wrap="none" rtlCol="0">
            <a:spAutoFit/>
          </a:bodyPr>
          <a:lstStyle/>
          <a:p>
            <a:r>
              <a:rPr lang="en-US" sz="1100" b="1" dirty="0">
                <a:solidFill>
                  <a:srgbClr val="C00000"/>
                </a:solidFill>
              </a:rPr>
              <a:t>Radar</a:t>
            </a:r>
          </a:p>
        </p:txBody>
      </p:sp>
    </p:spTree>
    <p:extLst>
      <p:ext uri="{BB962C8B-B14F-4D97-AF65-F5344CB8AC3E}">
        <p14:creationId xmlns:p14="http://schemas.microsoft.com/office/powerpoint/2010/main" val="5253417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9B95B83-EDEE-4FC6-AE98-B38530DA0898}" vid="{FA85A638-7E04-4F8D-A49E-69621607B2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16A916B49A1D4584BF165CF424B4B3" ma:contentTypeVersion="2" ma:contentTypeDescription="Create a new document." ma:contentTypeScope="" ma:versionID="409e75b1b396204aa994fa4014235f2d">
  <xsd:schema xmlns:xsd="http://www.w3.org/2001/XMLSchema" xmlns:xs="http://www.w3.org/2001/XMLSchema" xmlns:p="http://schemas.microsoft.com/office/2006/metadata/properties" xmlns:ns2="42326005-dd99-4dcd-a1ae-f6f7bc7cee9d" targetNamespace="http://schemas.microsoft.com/office/2006/metadata/properties" ma:root="true" ma:fieldsID="bca9b4d33f310f5901624dc05dfdbf3c" ns2:_="">
    <xsd:import namespace="42326005-dd99-4dcd-a1ae-f6f7bc7cee9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326005-dd99-4dcd-a1ae-f6f7bc7ce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8EEB48-E915-4DEB-8F59-F4F14780C80F}">
  <ds:schemaRefs>
    <ds:schemaRef ds:uri="42326005-dd99-4dcd-a1ae-f6f7bc7cee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4076B7-0799-42CA-92E4-F9655F8AAB71}">
  <ds:schemaRefs>
    <ds:schemaRef ds:uri="http://schemas.microsoft.com/office/2006/metadata/properties"/>
    <ds:schemaRef ds:uri="http://schemas.microsoft.com/office/2006/documentManagement/types"/>
    <ds:schemaRef ds:uri="http://purl.org/dc/dcmitype/"/>
    <ds:schemaRef ds:uri="42326005-dd99-4dcd-a1ae-f6f7bc7cee9d"/>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02E40E51-384D-4727-B6E4-CA921EB821BA}">
  <ds:schemaRefs>
    <ds:schemaRef ds:uri="http://schemas.microsoft.com/sharepoint/v3/contenttype/forms"/>
  </ds:schemaRefs>
</ds:datastoreItem>
</file>

<file path=docMetadata/LabelInfo.xml><?xml version="1.0" encoding="utf-8"?>
<clbl:labelList xmlns:clbl="http://schemas.microsoft.com/office/2020/mipLabelMetadata">
  <clbl:label id="{a8eec281-aaa3-4dae-ac9b-9a398b9215e7}" enabled="0" method="" siteId="{a8eec281-aaa3-4dae-ac9b-9a398b9215e7}" removed="1"/>
</clbl:labelList>
</file>

<file path=docProps/app.xml><?xml version="1.0" encoding="utf-8"?>
<Properties xmlns="http://schemas.openxmlformats.org/officeDocument/2006/extended-properties" xmlns:vt="http://schemas.openxmlformats.org/officeDocument/2006/docPropsVTypes">
  <Template>Template</Template>
  <TotalTime>1263</TotalTime>
  <Words>2302</Words>
  <Application>Microsoft Office PowerPoint</Application>
  <PresentationFormat>Widescreen</PresentationFormat>
  <Paragraphs>352</Paragraphs>
  <Slides>17</Slides>
  <Notes>16</Notes>
  <HiddenSlides>0</HiddenSlides>
  <MMClips>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Gallery</vt:lpstr>
      <vt:lpstr>IMPACT xApp: Interference Mitigation with Power Adaptation and Classification of  Traffic</vt:lpstr>
      <vt:lpstr>IMPACT xApp enables:</vt:lpstr>
      <vt:lpstr>Introduction</vt:lpstr>
      <vt:lpstr>Overview</vt:lpstr>
      <vt:lpstr>Overview</vt:lpstr>
      <vt:lpstr>XAI for KPI Selection</vt:lpstr>
      <vt:lpstr>Spectrum Sensing CBRS band</vt:lpstr>
      <vt:lpstr>Spectrum Sensing CBRS band</vt:lpstr>
      <vt:lpstr>Spectrum Sensing CBRS band</vt:lpstr>
      <vt:lpstr>System</vt:lpstr>
      <vt:lpstr>Control Actions</vt:lpstr>
      <vt:lpstr>IMPACT xApp in Action</vt:lpstr>
      <vt:lpstr>IMPACT xApp in Action</vt:lpstr>
      <vt:lpstr>IMPACT xApp in Action</vt:lpstr>
      <vt:lpstr>Conclusion</vt:lpstr>
      <vt:lpstr>Exploiting Expertise and Collaborations (Beyond NEU and GMU)</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Groen</dc:creator>
  <cp:lastModifiedBy>Joshua Groen</cp:lastModifiedBy>
  <cp:revision>5</cp:revision>
  <dcterms:created xsi:type="dcterms:W3CDTF">2020-06-09T14:03:51Z</dcterms:created>
  <dcterms:modified xsi:type="dcterms:W3CDTF">2024-04-04T02:22:54Z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0x0101000716A916B49A1D4584BF165CF424B4B3</vt:lpwstr>
  </property>
</Properties>
</file>